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71" r:id="rId2"/>
    <p:sldId id="274" r:id="rId3"/>
    <p:sldId id="275" r:id="rId4"/>
    <p:sldId id="306" r:id="rId5"/>
    <p:sldId id="276" r:id="rId6"/>
    <p:sldId id="277" r:id="rId7"/>
    <p:sldId id="315" r:id="rId8"/>
    <p:sldId id="278" r:id="rId9"/>
    <p:sldId id="282" r:id="rId10"/>
    <p:sldId id="284" r:id="rId11"/>
    <p:sldId id="286" r:id="rId12"/>
    <p:sldId id="288" r:id="rId13"/>
    <p:sldId id="289" r:id="rId14"/>
    <p:sldId id="290" r:id="rId15"/>
    <p:sldId id="292" r:id="rId16"/>
    <p:sldId id="295" r:id="rId17"/>
    <p:sldId id="313" r:id="rId18"/>
    <p:sldId id="314" r:id="rId19"/>
    <p:sldId id="305" r:id="rId20"/>
    <p:sldId id="272"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3333FF"/>
    <a:srgbClr val="0E0E0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368" autoAdjust="0"/>
  </p:normalViewPr>
  <p:slideViewPr>
    <p:cSldViewPr snapToGrid="0">
      <p:cViewPr varScale="1">
        <p:scale>
          <a:sx n="80" d="100"/>
          <a:sy n="80" d="100"/>
        </p:scale>
        <p:origin x="1024" y="3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50.png>
</file>

<file path=ppt/media/image16.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9A1151-1E2E-4144-B77E-8BABA7BA4EA5}" type="datetimeFigureOut">
              <a:rPr lang="zh-CN" altLang="en-US" smtClean="0"/>
              <a:t>2022/5/28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27BFE1-AD62-4781-97EC-53A2CB50B5FD}" type="slidenum">
              <a:rPr lang="zh-CN" altLang="en-US" smtClean="0"/>
              <a:t>‹#›</a:t>
            </a:fld>
            <a:endParaRPr lang="zh-CN" altLang="en-US"/>
          </a:p>
        </p:txBody>
      </p:sp>
    </p:spTree>
    <p:extLst>
      <p:ext uri="{BB962C8B-B14F-4D97-AF65-F5344CB8AC3E}">
        <p14:creationId xmlns:p14="http://schemas.microsoft.com/office/powerpoint/2010/main" val="2430888299"/>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Hi, my name is Dan Zeng and will  introduce our paper entitled “Face2Exp: combating data biases for facial expression recognition”.</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a:t>
            </a:fld>
            <a:endParaRPr lang="zh-CN" altLang="en-US"/>
          </a:p>
        </p:txBody>
      </p:sp>
    </p:spTree>
    <p:extLst>
      <p:ext uri="{BB962C8B-B14F-4D97-AF65-F5344CB8AC3E}">
        <p14:creationId xmlns:p14="http://schemas.microsoft.com/office/powerpoint/2010/main" val="28869564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altLang="zh-CN" dirty="0"/>
              <a:t>The adaptation network is trained with unsupervised learning loss</a:t>
            </a:r>
            <a:r>
              <a:rPr lang="zh-CN" altLang="en-US" dirty="0"/>
              <a:t>高亮</a:t>
            </a:r>
            <a:r>
              <a:rPr lang="en-US" altLang="zh-CN" dirty="0"/>
              <a:t>. The base network is trained with supervised learning </a:t>
            </a:r>
            <a:r>
              <a:rPr lang="zh-CN" altLang="en-US" dirty="0"/>
              <a:t>高亮</a:t>
            </a:r>
            <a:r>
              <a:rPr lang="en-US" altLang="zh-CN" dirty="0"/>
              <a:t> and consistent learning losses</a:t>
            </a:r>
            <a:r>
              <a:rPr lang="zh-CN" altLang="en-US" dirty="0"/>
              <a:t>高亮</a:t>
            </a:r>
            <a:r>
              <a:rPr lang="en-US" altLang="zh-CN" dirty="0"/>
              <a:t>. The gap between FR and FER Data leads to inaccurate pseudo labels, which hinders learning a good adaptation network.</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10</a:t>
            </a:fld>
            <a:endParaRPr lang="zh-CN" altLang="en-US"/>
          </a:p>
        </p:txBody>
      </p:sp>
    </p:spTree>
    <p:extLst>
      <p:ext uri="{BB962C8B-B14F-4D97-AF65-F5344CB8AC3E}">
        <p14:creationId xmlns:p14="http://schemas.microsoft.com/office/powerpoint/2010/main" val="12246075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altLang="zh-CN" dirty="0"/>
              <a:t>To tackle this issue, we use the feedback learning loss </a:t>
            </a:r>
            <a:r>
              <a:rPr lang="zh-CN" altLang="en-US" dirty="0"/>
              <a:t>高亮 </a:t>
            </a:r>
            <a:r>
              <a:rPr lang="en-US" altLang="zh-CN" dirty="0"/>
              <a:t>to guide the learning of the adaptation network. Initially, it obtains biased accuracy on balanced FER data. Our de-biased mechanism informs the base network how good pseudo labels are by using the cognitive difference of the adaptation network on biased FR data and balanced FER data.  As a result, the base network is gradually improved and can produce better pseudo labels for training the adaptation network in the next generation.</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11</a:t>
            </a:fld>
            <a:endParaRPr lang="zh-CN" altLang="en-US"/>
          </a:p>
        </p:txBody>
      </p:sp>
    </p:spTree>
    <p:extLst>
      <p:ext uri="{BB962C8B-B14F-4D97-AF65-F5344CB8AC3E}">
        <p14:creationId xmlns:p14="http://schemas.microsoft.com/office/powerpoint/2010/main" val="35733753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we can observe more and more flattened accuracy distribution in red. By design, meta-Face2Exp constantly complement each other to extract de-biased knowledge in FER task. </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12</a:t>
            </a:fld>
            <a:endParaRPr lang="zh-CN" altLang="en-US"/>
          </a:p>
        </p:txBody>
      </p:sp>
    </p:spTree>
    <p:extLst>
      <p:ext uri="{BB962C8B-B14F-4D97-AF65-F5344CB8AC3E}">
        <p14:creationId xmlns:p14="http://schemas.microsoft.com/office/powerpoint/2010/main" val="12160088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We go further to understand this de-biased mechanism.</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13</a:t>
            </a:fld>
            <a:endParaRPr lang="zh-CN" altLang="en-US"/>
          </a:p>
        </p:txBody>
      </p:sp>
    </p:spTree>
    <p:extLst>
      <p:ext uri="{BB962C8B-B14F-4D97-AF65-F5344CB8AC3E}">
        <p14:creationId xmlns:p14="http://schemas.microsoft.com/office/powerpoint/2010/main" val="19187193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The first term is the gradients of the new adaptation network on balanced FER data. The second term indicates the gradients of the old adaptation network on  biased FR data.</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lvl="0" indent="0" algn="l" defTabSz="685800" rtl="0" eaLnBrk="1" fontAlgn="auto" latinLnBrk="0" hangingPunct="1">
              <a:lnSpc>
                <a:spcPct val="100000"/>
              </a:lnSpc>
              <a:spcBef>
                <a:spcPts val="0"/>
              </a:spcBef>
              <a:spcAft>
                <a:spcPts val="0"/>
              </a:spcAft>
              <a:buClrTx/>
              <a:buSzTx/>
              <a:buFontTx/>
              <a:buNone/>
              <a:tabLst/>
              <a:defRPr/>
            </a:pP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14</a:t>
            </a:fld>
            <a:endParaRPr lang="zh-CN" altLang="en-US"/>
          </a:p>
        </p:txBody>
      </p:sp>
    </p:spTree>
    <p:extLst>
      <p:ext uri="{BB962C8B-B14F-4D97-AF65-F5344CB8AC3E}">
        <p14:creationId xmlns:p14="http://schemas.microsoft.com/office/powerpoint/2010/main" val="31374478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base network is updated using the same or adverse of the current gradients based on gradient sign of the two terms.</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15</a:t>
            </a:fld>
            <a:endParaRPr lang="zh-CN" altLang="en-US"/>
          </a:p>
        </p:txBody>
      </p:sp>
    </p:spTree>
    <p:extLst>
      <p:ext uri="{BB962C8B-B14F-4D97-AF65-F5344CB8AC3E}">
        <p14:creationId xmlns:p14="http://schemas.microsoft.com/office/powerpoint/2010/main" val="37693888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Here is an illustration of the de-biased behavior. We obtain more balance yet higher accuracy than supervised learning model.</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A427BFE1-AD62-4781-97EC-53A2CB50B5FD}" type="slidenum">
              <a:rPr lang="zh-CN" altLang="en-US" smtClean="0"/>
              <a:t>16</a:t>
            </a:fld>
            <a:endParaRPr lang="zh-CN" altLang="en-US"/>
          </a:p>
        </p:txBody>
      </p:sp>
    </p:spTree>
    <p:extLst>
      <p:ext uri="{BB962C8B-B14F-4D97-AF65-F5344CB8AC3E}">
        <p14:creationId xmlns:p14="http://schemas.microsoft.com/office/powerpoint/2010/main" val="13757152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altLang="zh-CN" dirty="0"/>
              <a:t>We explore the effect of size of labeled data. First, our method achieves better mean accuracy than baselines by training with 5% </a:t>
            </a:r>
            <a:r>
              <a:rPr lang="en-US" altLang="zh-CN" dirty="0" err="1"/>
              <a:t>AffectNet</a:t>
            </a:r>
            <a:r>
              <a:rPr lang="en-US" altLang="zh-CN" dirty="0"/>
              <a:t> or 50% RAF-DB. (</a:t>
            </a:r>
            <a:r>
              <a:rPr lang="zh-CN" altLang="en-US" dirty="0"/>
              <a:t>红框</a:t>
            </a:r>
            <a:r>
              <a:rPr lang="en-US" altLang="zh-CN" dirty="0"/>
              <a:t>)</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17</a:t>
            </a:fld>
            <a:endParaRPr lang="zh-CN" altLang="en-US"/>
          </a:p>
        </p:txBody>
      </p:sp>
    </p:spTree>
    <p:extLst>
      <p:ext uri="{BB962C8B-B14F-4D97-AF65-F5344CB8AC3E}">
        <p14:creationId xmlns:p14="http://schemas.microsoft.com/office/powerpoint/2010/main" val="1073438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altLang="zh-CN" dirty="0"/>
              <a:t>Second, our method can significantly reduce the std accuracy(</a:t>
            </a:r>
            <a:r>
              <a:rPr lang="zh-CN" altLang="en-US" dirty="0"/>
              <a:t>高亮</a:t>
            </a:r>
            <a:r>
              <a:rPr lang="en-US" altLang="zh-CN" dirty="0"/>
              <a:t>). </a:t>
            </a:r>
          </a:p>
          <a:p>
            <a:pPr marL="0" marR="0" lvl="0" indent="0" algn="l" defTabSz="6858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685800" rtl="0" eaLnBrk="1" fontAlgn="auto" latinLnBrk="0" hangingPunct="1">
              <a:lnSpc>
                <a:spcPct val="100000"/>
              </a:lnSpc>
              <a:spcBef>
                <a:spcPts val="0"/>
              </a:spcBef>
              <a:spcAft>
                <a:spcPts val="0"/>
              </a:spcAft>
              <a:buClrTx/>
              <a:buSzTx/>
              <a:buFontTx/>
              <a:buNone/>
              <a:tabLst/>
              <a:defRPr/>
            </a:pP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18</a:t>
            </a:fld>
            <a:endParaRPr lang="zh-CN" altLang="en-US"/>
          </a:p>
        </p:txBody>
      </p:sp>
    </p:spTree>
    <p:extLst>
      <p:ext uri="{BB962C8B-B14F-4D97-AF65-F5344CB8AC3E}">
        <p14:creationId xmlns:p14="http://schemas.microsoft.com/office/powerpoint/2010/main" val="1965416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is the take away. First, our method is a general framework for other face-related tasks. Second, we combat two data biases to extract de-biased knowledge through the circuit feedback mechanism. Last</a:t>
            </a:r>
            <a:r>
              <a:rPr lang="en-US" altLang="zh-CN"/>
              <a:t>, we can </a:t>
            </a:r>
            <a:r>
              <a:rPr lang="en-US" altLang="zh-CN" dirty="0"/>
              <a:t>effectively produce low std and high mean accuracy with small labeled FER data.</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19</a:t>
            </a:fld>
            <a:endParaRPr lang="zh-CN" altLang="en-US"/>
          </a:p>
        </p:txBody>
      </p:sp>
    </p:spTree>
    <p:extLst>
      <p:ext uri="{BB962C8B-B14F-4D97-AF65-F5344CB8AC3E}">
        <p14:creationId xmlns:p14="http://schemas.microsoft.com/office/powerpoint/2010/main" val="26266013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Facial expression recognition is challenging due to the class imbalance, which leads to poor test accuracy for the minority classes.</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2</a:t>
            </a:fld>
            <a:endParaRPr lang="zh-CN" altLang="en-US"/>
          </a:p>
        </p:txBody>
      </p:sp>
    </p:spTree>
    <p:extLst>
      <p:ext uri="{BB962C8B-B14F-4D97-AF65-F5344CB8AC3E}">
        <p14:creationId xmlns:p14="http://schemas.microsoft.com/office/powerpoint/2010/main" val="34721274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That’s all. Thanks for attention</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20</a:t>
            </a:fld>
            <a:endParaRPr lang="zh-CN" altLang="en-US"/>
          </a:p>
        </p:txBody>
      </p:sp>
    </p:spTree>
    <p:extLst>
      <p:ext uri="{BB962C8B-B14F-4D97-AF65-F5344CB8AC3E}">
        <p14:creationId xmlns:p14="http://schemas.microsoft.com/office/powerpoint/2010/main" val="1345776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bias is because some facial expression like contempt (</a:t>
            </a:r>
            <a:r>
              <a:rPr lang="zh-CN" altLang="en-US" dirty="0"/>
              <a:t>出现人脸</a:t>
            </a:r>
            <a:r>
              <a:rPr lang="en-US" altLang="zh-CN" dirty="0"/>
              <a:t>) is rare in daily life and is expensive to collect many samples.  </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3</a:t>
            </a:fld>
            <a:endParaRPr lang="zh-CN" altLang="en-US"/>
          </a:p>
        </p:txBody>
      </p:sp>
    </p:spTree>
    <p:extLst>
      <p:ext uri="{BB962C8B-B14F-4D97-AF65-F5344CB8AC3E}">
        <p14:creationId xmlns:p14="http://schemas.microsoft.com/office/powerpoint/2010/main" val="2041195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To tackle the class imbalance, some methods adopt deep classification network for feature extraction. Some methods use facial action unit or facial landmarks as side information for FER. Some methods improve FER performance by removing ambiguous samples from training set.</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4</a:t>
            </a:fld>
            <a:endParaRPr lang="zh-CN" altLang="en-US"/>
          </a:p>
        </p:txBody>
      </p:sp>
    </p:spTree>
    <p:extLst>
      <p:ext uri="{BB962C8B-B14F-4D97-AF65-F5344CB8AC3E}">
        <p14:creationId xmlns:p14="http://schemas.microsoft.com/office/powerpoint/2010/main" val="18962667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It is well-known that high-quality training data is crucial to the performance of a CNN model.  As large-scale class-balanced FER dataset is expensive to acquire, we propose to utilize unlabeled large-scale face recognition datasets to enhance FER which is Orthogonal to existing FER methods . </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5</a:t>
            </a:fld>
            <a:endParaRPr lang="zh-CN" altLang="en-US"/>
          </a:p>
        </p:txBody>
      </p:sp>
    </p:spTree>
    <p:extLst>
      <p:ext uri="{BB962C8B-B14F-4D97-AF65-F5344CB8AC3E}">
        <p14:creationId xmlns:p14="http://schemas.microsoft.com/office/powerpoint/2010/main" val="3144112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However, this raises another data bias problem. Figure (b) shows  that the class distributions of FR data and FER data mismatches.</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6</a:t>
            </a:fld>
            <a:endParaRPr lang="zh-CN" altLang="en-US"/>
          </a:p>
        </p:txBody>
      </p:sp>
    </p:spTree>
    <p:extLst>
      <p:ext uri="{BB962C8B-B14F-4D97-AF65-F5344CB8AC3E}">
        <p14:creationId xmlns:p14="http://schemas.microsoft.com/office/powerpoint/2010/main" val="1207025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Last but not the least, the image gap between FER data and FR data is large as FER data contains basic facial expressions and FR data has compound expressions. </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7</a:t>
            </a:fld>
            <a:endParaRPr lang="zh-CN" altLang="en-US"/>
          </a:p>
        </p:txBody>
      </p:sp>
    </p:spTree>
    <p:extLst>
      <p:ext uri="{BB962C8B-B14F-4D97-AF65-F5344CB8AC3E}">
        <p14:creationId xmlns:p14="http://schemas.microsoft.com/office/powerpoint/2010/main" val="39816022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Our motivations are: First, to solve class imbalance bias, we learn prior expression knowledge from class balanced FER data. We then use an adaptation network to learn rich expression knowledge from large unlabeled FR data. To combat the distribution mismatch between FR and FER data, we propose a circuit feedback mechanism to guide the learning on unbalance FR data.</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灯片编号占位符 3"/>
          <p:cNvSpPr>
            <a:spLocks noGrp="1"/>
          </p:cNvSpPr>
          <p:nvPr>
            <p:ph type="sldNum" sz="quarter" idx="5"/>
          </p:nvPr>
        </p:nvSpPr>
        <p:spPr/>
        <p:txBody>
          <a:bodyPr/>
          <a:lstStyle/>
          <a:p>
            <a:fld id="{A427BFE1-AD62-4781-97EC-53A2CB50B5FD}" type="slidenum">
              <a:rPr lang="zh-CN" altLang="en-US" smtClean="0"/>
              <a:t>8</a:t>
            </a:fld>
            <a:endParaRPr lang="zh-CN" altLang="en-US"/>
          </a:p>
        </p:txBody>
      </p:sp>
    </p:spTree>
    <p:extLst>
      <p:ext uri="{BB962C8B-B14F-4D97-AF65-F5344CB8AC3E}">
        <p14:creationId xmlns:p14="http://schemas.microsoft.com/office/powerpoint/2010/main" val="10120375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a:t>
            </a:r>
            <a:r>
              <a:rPr lang="zh-CN" altLang="en-US" dirty="0"/>
              <a:t> </a:t>
            </a:r>
            <a:r>
              <a:rPr lang="en-US" altLang="zh-CN" dirty="0"/>
              <a:t>proposed meta-face2exp consists of two networks, which are base network and adaptation network.</a:t>
            </a:r>
            <a:endParaRPr lang="zh-CN" altLang="en-US" dirty="0"/>
          </a:p>
        </p:txBody>
      </p:sp>
      <p:sp>
        <p:nvSpPr>
          <p:cNvPr id="4" name="灯片编号占位符 3"/>
          <p:cNvSpPr>
            <a:spLocks noGrp="1"/>
          </p:cNvSpPr>
          <p:nvPr>
            <p:ph type="sldNum" sz="quarter" idx="5"/>
          </p:nvPr>
        </p:nvSpPr>
        <p:spPr/>
        <p:txBody>
          <a:bodyPr/>
          <a:lstStyle/>
          <a:p>
            <a:fld id="{A427BFE1-AD62-4781-97EC-53A2CB50B5FD}" type="slidenum">
              <a:rPr lang="zh-CN" altLang="en-US" smtClean="0"/>
              <a:t>9</a:t>
            </a:fld>
            <a:endParaRPr lang="zh-CN" altLang="en-US"/>
          </a:p>
        </p:txBody>
      </p:sp>
    </p:spTree>
    <p:extLst>
      <p:ext uri="{BB962C8B-B14F-4D97-AF65-F5344CB8AC3E}">
        <p14:creationId xmlns:p14="http://schemas.microsoft.com/office/powerpoint/2010/main" val="2136038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4249052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3241733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23925957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anose="020B0604020202020204" pitchFamily="34" charset="0"/>
                <a:cs typeface="Arial" panose="020B0604020202020204" pitchFamily="34" charset="0"/>
              </a:defRPr>
            </a:lvl1pPr>
          </a:lstStyle>
          <a:p>
            <a:r>
              <a:rPr lang="zh-CN" altLang="en-US" dirty="0"/>
              <a:t>单击此处编辑母版标题样式</a:t>
            </a:r>
            <a:endParaRPr lang="en-US" dirty="0"/>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stStyle>
          <a:p>
            <a:pPr lvl="0"/>
            <a:r>
              <a:rPr lang="zh-CN" altLang="en-US" dirty="0"/>
              <a:t>单击此处编辑母版文本样式</a:t>
            </a:r>
          </a:p>
          <a:p>
            <a:pPr lvl="1"/>
            <a:r>
              <a:rPr lang="zh-CN" altLang="en-US" dirty="0"/>
              <a:t>二级</a:t>
            </a:r>
          </a:p>
          <a:p>
            <a:pPr lvl="2"/>
            <a:r>
              <a:rPr lang="zh-CN" altLang="en-US" dirty="0"/>
              <a:t>三级</a:t>
            </a:r>
          </a:p>
        </p:txBody>
      </p:sp>
      <p:sp>
        <p:nvSpPr>
          <p:cNvPr id="4" name="Date Placeholder 3"/>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C2D558E-5FB6-49BC-AC6A-3B2C9FA3CE1C}" type="slidenum">
              <a:rPr lang="zh-CN" altLang="en-US" smtClean="0"/>
              <a:t>‹#›</a:t>
            </a:fld>
            <a:endParaRPr lang="zh-CN" altLang="en-US"/>
          </a:p>
        </p:txBody>
      </p:sp>
      <p:sp>
        <p:nvSpPr>
          <p:cNvPr id="7" name="矩形 6">
            <a:extLst>
              <a:ext uri="{FF2B5EF4-FFF2-40B4-BE49-F238E27FC236}">
                <a16:creationId xmlns:a16="http://schemas.microsoft.com/office/drawing/2014/main" id="{6DA14372-9587-2B3D-7A3E-0772E15C14DB}"/>
              </a:ext>
            </a:extLst>
          </p:cNvPr>
          <p:cNvSpPr/>
          <p:nvPr userDrawn="1"/>
        </p:nvSpPr>
        <p:spPr>
          <a:xfrm>
            <a:off x="325438" y="4598965"/>
            <a:ext cx="8614631" cy="45719"/>
          </a:xfrm>
          <a:prstGeom prst="rect">
            <a:avLst/>
          </a:prstGeom>
          <a:gradFill>
            <a:gsLst>
              <a:gs pos="0">
                <a:srgbClr val="FF0000"/>
              </a:gs>
              <a:gs pos="50000">
                <a:srgbClr val="FF6600"/>
              </a:gs>
              <a:gs pos="100000">
                <a:srgbClr val="FF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noProof="1"/>
          </a:p>
        </p:txBody>
      </p:sp>
      <p:pic>
        <p:nvPicPr>
          <p:cNvPr id="8" name="Picture 6">
            <a:extLst>
              <a:ext uri="{FF2B5EF4-FFF2-40B4-BE49-F238E27FC236}">
                <a16:creationId xmlns:a16="http://schemas.microsoft.com/office/drawing/2014/main" id="{3A39D533-D57D-32BF-B673-CE78537D147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36235" y="4720770"/>
            <a:ext cx="777043" cy="341882"/>
          </a:xfrm>
          <a:prstGeom prst="rect">
            <a:avLst/>
          </a:prstGeom>
        </p:spPr>
      </p:pic>
      <p:pic>
        <p:nvPicPr>
          <p:cNvPr id="9" name="图片 8">
            <a:extLst>
              <a:ext uri="{FF2B5EF4-FFF2-40B4-BE49-F238E27FC236}">
                <a16:creationId xmlns:a16="http://schemas.microsoft.com/office/drawing/2014/main" id="{76C39E96-5305-5814-67B7-29127DD99533}"/>
              </a:ext>
            </a:extLst>
          </p:cNvPr>
          <p:cNvPicPr>
            <a:picLocks noChangeAspect="1"/>
          </p:cNvPicPr>
          <p:nvPr userDrawn="1"/>
        </p:nvPicPr>
        <p:blipFill>
          <a:blip r:embed="rId3"/>
          <a:stretch>
            <a:fillRect/>
          </a:stretch>
        </p:blipFill>
        <p:spPr>
          <a:xfrm>
            <a:off x="302606" y="4720770"/>
            <a:ext cx="1390989" cy="341882"/>
          </a:xfrm>
          <a:prstGeom prst="rect">
            <a:avLst/>
          </a:prstGeom>
        </p:spPr>
      </p:pic>
    </p:spTree>
    <p:extLst>
      <p:ext uri="{BB962C8B-B14F-4D97-AF65-F5344CB8AC3E}">
        <p14:creationId xmlns:p14="http://schemas.microsoft.com/office/powerpoint/2010/main" val="911066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2775610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4016400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29785258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2101545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547812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1958522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21188ED9-3153-401A-ABF7-EC196EB6FBBF}" type="datetimeFigureOut">
              <a:rPr lang="zh-CN" altLang="en-US" smtClean="0"/>
              <a:t>2022/5/28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15390945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1188ED9-3153-401A-ABF7-EC196EB6FBBF}" type="datetimeFigureOut">
              <a:rPr lang="zh-CN" altLang="en-US" smtClean="0"/>
              <a:t>2022/5/28</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9C2D558E-5FB6-49BC-AC6A-3B2C9FA3CE1C}" type="slidenum">
              <a:rPr lang="zh-CN" altLang="en-US" smtClean="0"/>
              <a:t>‹#›</a:t>
            </a:fld>
            <a:endParaRPr lang="zh-CN" altLang="en-US"/>
          </a:p>
        </p:txBody>
      </p:sp>
    </p:spTree>
    <p:extLst>
      <p:ext uri="{BB962C8B-B14F-4D97-AF65-F5344CB8AC3E}">
        <p14:creationId xmlns:p14="http://schemas.microsoft.com/office/powerpoint/2010/main" val="25241481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danzeng.org/about/"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github.com/danzeng1990/Face2Ex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89387A5A-3157-1452-91B7-9B6F6618D355}"/>
              </a:ext>
            </a:extLst>
          </p:cNvPr>
          <p:cNvSpPr>
            <a:spLocks noGrp="1"/>
          </p:cNvSpPr>
          <p:nvPr>
            <p:ph type="ctrTitle"/>
          </p:nvPr>
        </p:nvSpPr>
        <p:spPr>
          <a:xfrm>
            <a:off x="735038" y="883975"/>
            <a:ext cx="7459393" cy="1219145"/>
          </a:xfrm>
        </p:spPr>
        <p:txBody>
          <a:bodyPr anchor="ctr">
            <a:noAutofit/>
          </a:bodyPr>
          <a:lstStyle/>
          <a:p>
            <a:r>
              <a:rPr lang="en-US" altLang="zh-CN" sz="2800" dirty="0">
                <a:latin typeface="Arial" panose="020B0604020202020204" pitchFamily="34" charset="0"/>
                <a:cs typeface="Arial" panose="020B0604020202020204" pitchFamily="34" charset="0"/>
              </a:rPr>
              <a:t>Face2Exp: Combating Data Biases for Facial Expression Recognition</a:t>
            </a:r>
            <a:endParaRPr lang="zh-CN" altLang="en-US" sz="2800" dirty="0">
              <a:latin typeface="Arial" panose="020B0604020202020204" pitchFamily="34" charset="0"/>
              <a:cs typeface="Arial" panose="020B0604020202020204" pitchFamily="34" charset="0"/>
            </a:endParaRPr>
          </a:p>
        </p:txBody>
      </p:sp>
      <p:sp>
        <p:nvSpPr>
          <p:cNvPr id="9" name="文本框 8">
            <a:extLst>
              <a:ext uri="{FF2B5EF4-FFF2-40B4-BE49-F238E27FC236}">
                <a16:creationId xmlns:a16="http://schemas.microsoft.com/office/drawing/2014/main" id="{F0018728-07A5-1F2E-46D0-47783AB87237}"/>
              </a:ext>
            </a:extLst>
          </p:cNvPr>
          <p:cNvSpPr txBox="1"/>
          <p:nvPr/>
        </p:nvSpPr>
        <p:spPr>
          <a:xfrm>
            <a:off x="710419" y="2286004"/>
            <a:ext cx="7508630" cy="677108"/>
          </a:xfrm>
          <a:prstGeom prst="rect">
            <a:avLst/>
          </a:prstGeom>
          <a:noFill/>
        </p:spPr>
        <p:txBody>
          <a:bodyPr wrap="square" rtlCol="0">
            <a:spAutoFit/>
          </a:bodyPr>
          <a:lstStyle/>
          <a:p>
            <a:r>
              <a:rPr lang="en-US" altLang="en-US" sz="1800" dirty="0">
                <a:latin typeface="Arial" panose="020B0604020202020204" pitchFamily="34" charset="0"/>
                <a:cs typeface="Arial" panose="020B0604020202020204" pitchFamily="34" charset="0"/>
              </a:rPr>
              <a:t>Dan Zeng</a:t>
            </a:r>
            <a:r>
              <a:rPr lang="en-US" altLang="en-US" sz="1800" baseline="30000" dirty="0">
                <a:latin typeface="Arial" panose="020B0604020202020204" pitchFamily="34" charset="0"/>
                <a:cs typeface="Arial" panose="020B0604020202020204" pitchFamily="34" charset="0"/>
              </a:rPr>
              <a:t>1</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Zhiyuan</a:t>
            </a:r>
            <a:r>
              <a:rPr lang="en-US" altLang="en-US" sz="1800" dirty="0">
                <a:latin typeface="Arial" panose="020B0604020202020204" pitchFamily="34" charset="0"/>
                <a:cs typeface="Arial" panose="020B0604020202020204" pitchFamily="34" charset="0"/>
              </a:rPr>
              <a:t> Lin</a:t>
            </a:r>
            <a:r>
              <a:rPr lang="en-US" altLang="en-US" sz="1800" baseline="30000" dirty="0">
                <a:latin typeface="Arial" panose="020B0604020202020204" pitchFamily="34" charset="0"/>
                <a:cs typeface="Arial" panose="020B0604020202020204" pitchFamily="34" charset="0"/>
              </a:rPr>
              <a:t>1</a:t>
            </a:r>
            <a:r>
              <a:rPr lang="en-US" altLang="en-US" sz="1800" dirty="0">
                <a:latin typeface="Arial" panose="020B0604020202020204" pitchFamily="34" charset="0"/>
                <a:cs typeface="Arial" panose="020B0604020202020204" pitchFamily="34" charset="0"/>
              </a:rPr>
              <a:t>, Xiao Yan</a:t>
            </a:r>
            <a:r>
              <a:rPr lang="en-US" altLang="en-US" sz="1800" baseline="30000" dirty="0">
                <a:latin typeface="Arial" panose="020B0604020202020204" pitchFamily="34" charset="0"/>
                <a:cs typeface="Arial" panose="020B0604020202020204" pitchFamily="34" charset="0"/>
              </a:rPr>
              <a:t>1</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Yuting</a:t>
            </a:r>
            <a:r>
              <a:rPr lang="en-US" altLang="en-US" sz="1800" dirty="0">
                <a:latin typeface="Arial" panose="020B0604020202020204" pitchFamily="34" charset="0"/>
                <a:cs typeface="Arial" panose="020B0604020202020204" pitchFamily="34" charset="0"/>
              </a:rPr>
              <a:t> Liu</a:t>
            </a:r>
            <a:r>
              <a:rPr lang="en-US" altLang="en-US" baseline="30000" dirty="0">
                <a:latin typeface="Arial" panose="020B0604020202020204" pitchFamily="34" charset="0"/>
                <a:cs typeface="Arial" panose="020B0604020202020204" pitchFamily="34" charset="0"/>
              </a:rPr>
              <a:t>2</a:t>
            </a:r>
            <a:r>
              <a:rPr lang="en-US" altLang="en-US" sz="1800" dirty="0">
                <a:latin typeface="Arial" panose="020B0604020202020204" pitchFamily="34" charset="0"/>
                <a:cs typeface="Arial" panose="020B0604020202020204" pitchFamily="34" charset="0"/>
              </a:rPr>
              <a:t>, Fei Wang</a:t>
            </a:r>
            <a:r>
              <a:rPr lang="en-US" altLang="en-US" sz="1800" baseline="30000" dirty="0">
                <a:latin typeface="Arial" panose="020B0604020202020204" pitchFamily="34" charset="0"/>
                <a:cs typeface="Arial" panose="020B0604020202020204" pitchFamily="34" charset="0"/>
              </a:rPr>
              <a:t>1</a:t>
            </a:r>
            <a:r>
              <a:rPr lang="en-US" altLang="en-US" sz="1800" dirty="0">
                <a:latin typeface="Arial" panose="020B0604020202020204" pitchFamily="34" charset="0"/>
                <a:cs typeface="Arial" panose="020B0604020202020204" pitchFamily="34" charset="0"/>
              </a:rPr>
              <a:t>, Bo Tang</a:t>
            </a:r>
            <a:r>
              <a:rPr lang="en-US" altLang="en-US" sz="2000" baseline="30000" dirty="0">
                <a:latin typeface="Arial" panose="020B0604020202020204" pitchFamily="34" charset="0"/>
                <a:cs typeface="Arial" panose="020B0604020202020204" pitchFamily="34" charset="0"/>
              </a:rPr>
              <a:t>1</a:t>
            </a:r>
            <a:endParaRPr lang="zh-CN" altLang="en-US" sz="2000" dirty="0">
              <a:latin typeface="Arial" panose="020B0604020202020204" pitchFamily="34" charset="0"/>
              <a:cs typeface="Arial" panose="020B0604020202020204" pitchFamily="34" charset="0"/>
            </a:endParaRPr>
          </a:p>
          <a:p>
            <a:endParaRPr lang="zh-CN" altLang="en-US" dirty="0"/>
          </a:p>
        </p:txBody>
      </p:sp>
      <p:sp>
        <p:nvSpPr>
          <p:cNvPr id="10" name="文本框 9">
            <a:extLst>
              <a:ext uri="{FF2B5EF4-FFF2-40B4-BE49-F238E27FC236}">
                <a16:creationId xmlns:a16="http://schemas.microsoft.com/office/drawing/2014/main" id="{12D000EC-D831-7B71-FB69-81069983D656}"/>
              </a:ext>
            </a:extLst>
          </p:cNvPr>
          <p:cNvSpPr txBox="1"/>
          <p:nvPr/>
        </p:nvSpPr>
        <p:spPr>
          <a:xfrm>
            <a:off x="796583" y="2883884"/>
            <a:ext cx="7336302" cy="646331"/>
          </a:xfrm>
          <a:prstGeom prst="rect">
            <a:avLst/>
          </a:prstGeom>
          <a:noFill/>
        </p:spPr>
        <p:txBody>
          <a:bodyPr wrap="square" rtlCol="0">
            <a:spAutoFit/>
          </a:bodyPr>
          <a:lstStyle/>
          <a:p>
            <a:pPr algn="ctr"/>
            <a:r>
              <a:rPr lang="en-US" altLang="en-US" sz="1800" baseline="30000" dirty="0">
                <a:latin typeface="Arial" panose="020B0604020202020204" pitchFamily="34" charset="0"/>
                <a:cs typeface="Arial" panose="020B0604020202020204" pitchFamily="34" charset="0"/>
              </a:rPr>
              <a:t>1</a:t>
            </a:r>
            <a:r>
              <a:rPr lang="en-US" altLang="zh-CN" dirty="0"/>
              <a:t>Southern University of Science and Technology, </a:t>
            </a:r>
          </a:p>
          <a:p>
            <a:pPr algn="ctr"/>
            <a:r>
              <a:rPr lang="en-US" altLang="zh-CN" baseline="30000" dirty="0">
                <a:latin typeface="Arial" panose="020B0604020202020204" pitchFamily="34" charset="0"/>
                <a:cs typeface="Arial" panose="020B0604020202020204" pitchFamily="34" charset="0"/>
              </a:rPr>
              <a:t>2</a:t>
            </a:r>
            <a:r>
              <a:rPr lang="en-US" altLang="zh-CN" dirty="0"/>
              <a:t>JD.com, Beijing, China</a:t>
            </a:r>
            <a:endParaRPr lang="zh-CN" altLang="en-US" dirty="0"/>
          </a:p>
        </p:txBody>
      </p:sp>
      <p:sp>
        <p:nvSpPr>
          <p:cNvPr id="17" name="矩形 16">
            <a:extLst>
              <a:ext uri="{FF2B5EF4-FFF2-40B4-BE49-F238E27FC236}">
                <a16:creationId xmlns:a16="http://schemas.microsoft.com/office/drawing/2014/main" id="{FB2C3FC4-AD24-1104-C301-54EDE4B7A4BB}"/>
              </a:ext>
            </a:extLst>
          </p:cNvPr>
          <p:cNvSpPr/>
          <p:nvPr/>
        </p:nvSpPr>
        <p:spPr>
          <a:xfrm>
            <a:off x="325438" y="4598965"/>
            <a:ext cx="8614631" cy="45719"/>
          </a:xfrm>
          <a:prstGeom prst="rect">
            <a:avLst/>
          </a:prstGeom>
          <a:gradFill>
            <a:gsLst>
              <a:gs pos="0">
                <a:srgbClr val="FF0000"/>
              </a:gs>
              <a:gs pos="50000">
                <a:srgbClr val="FF6600"/>
              </a:gs>
              <a:gs pos="100000">
                <a:srgbClr val="FF0000"/>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defRPr/>
            </a:pPr>
            <a:endParaRPr lang="zh-CN" altLang="en-US" noProof="1"/>
          </a:p>
        </p:txBody>
      </p:sp>
      <p:pic>
        <p:nvPicPr>
          <p:cNvPr id="18" name="Picture 6">
            <a:extLst>
              <a:ext uri="{FF2B5EF4-FFF2-40B4-BE49-F238E27FC236}">
                <a16:creationId xmlns:a16="http://schemas.microsoft.com/office/drawing/2014/main" id="{25DC4E29-0F6A-201D-C2EA-A2EF0B0688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6235" y="4720770"/>
            <a:ext cx="777043" cy="341882"/>
          </a:xfrm>
          <a:prstGeom prst="rect">
            <a:avLst/>
          </a:prstGeom>
        </p:spPr>
      </p:pic>
      <p:pic>
        <p:nvPicPr>
          <p:cNvPr id="19" name="图片 18">
            <a:extLst>
              <a:ext uri="{FF2B5EF4-FFF2-40B4-BE49-F238E27FC236}">
                <a16:creationId xmlns:a16="http://schemas.microsoft.com/office/drawing/2014/main" id="{262B067B-4F60-880E-C6A5-D9EE662D9866}"/>
              </a:ext>
            </a:extLst>
          </p:cNvPr>
          <p:cNvPicPr>
            <a:picLocks noChangeAspect="1"/>
          </p:cNvPicPr>
          <p:nvPr/>
        </p:nvPicPr>
        <p:blipFill>
          <a:blip r:embed="rId4"/>
          <a:stretch>
            <a:fillRect/>
          </a:stretch>
        </p:blipFill>
        <p:spPr>
          <a:xfrm>
            <a:off x="302606" y="4720770"/>
            <a:ext cx="1390989" cy="341882"/>
          </a:xfrm>
          <a:prstGeom prst="rect">
            <a:avLst/>
          </a:prstGeom>
        </p:spPr>
      </p:pic>
    </p:spTree>
    <p:extLst>
      <p:ext uri="{BB962C8B-B14F-4D97-AF65-F5344CB8AC3E}">
        <p14:creationId xmlns:p14="http://schemas.microsoft.com/office/powerpoint/2010/main" val="4272841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FEDE-079E-A655-8547-7E96266AC9AE}"/>
              </a:ext>
            </a:extLst>
          </p:cNvPr>
          <p:cNvSpPr>
            <a:spLocks noGrp="1"/>
          </p:cNvSpPr>
          <p:nvPr>
            <p:ph type="title"/>
          </p:nvPr>
        </p:nvSpPr>
        <p:spPr/>
        <p:txBody>
          <a:bodyPr/>
          <a:lstStyle/>
          <a:p>
            <a:r>
              <a:rPr lang="en-US" altLang="zh-CN"/>
              <a:t>Meta-Face2Exp</a:t>
            </a:r>
            <a:endParaRPr lang="zh-CN" altLang="en-US" dirty="0"/>
          </a:p>
        </p:txBody>
      </p:sp>
      <p:pic>
        <p:nvPicPr>
          <p:cNvPr id="5" name="图片 4" descr="图示&#10;&#10;描述已自动生成">
            <a:extLst>
              <a:ext uri="{FF2B5EF4-FFF2-40B4-BE49-F238E27FC236}">
                <a16:creationId xmlns:a16="http://schemas.microsoft.com/office/drawing/2014/main" id="{E925C834-B54F-B8F0-EDBB-1F5219255C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000" y="1116000"/>
            <a:ext cx="7200000" cy="3478313"/>
          </a:xfrm>
          <a:prstGeom prst="rect">
            <a:avLst/>
          </a:prstGeom>
        </p:spPr>
      </p:pic>
    </p:spTree>
    <p:extLst>
      <p:ext uri="{BB962C8B-B14F-4D97-AF65-F5344CB8AC3E}">
        <p14:creationId xmlns:p14="http://schemas.microsoft.com/office/powerpoint/2010/main" val="1345075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FEDE-079E-A655-8547-7E96266AC9AE}"/>
              </a:ext>
            </a:extLst>
          </p:cNvPr>
          <p:cNvSpPr>
            <a:spLocks noGrp="1"/>
          </p:cNvSpPr>
          <p:nvPr>
            <p:ph type="title"/>
          </p:nvPr>
        </p:nvSpPr>
        <p:spPr/>
        <p:txBody>
          <a:bodyPr/>
          <a:lstStyle/>
          <a:p>
            <a:r>
              <a:rPr lang="en-US" altLang="zh-CN"/>
              <a:t>Meta-Face2Exp</a:t>
            </a:r>
            <a:endParaRPr lang="zh-CN" altLang="en-US" dirty="0"/>
          </a:p>
        </p:txBody>
      </p:sp>
      <p:pic>
        <p:nvPicPr>
          <p:cNvPr id="4" name="图片 3" descr="图示&#10;&#10;描述已自动生成">
            <a:extLst>
              <a:ext uri="{FF2B5EF4-FFF2-40B4-BE49-F238E27FC236}">
                <a16:creationId xmlns:a16="http://schemas.microsoft.com/office/drawing/2014/main" id="{61B0D373-D231-1F50-6B16-2708068C69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000" y="1116000"/>
            <a:ext cx="7200000" cy="3478313"/>
          </a:xfrm>
          <a:prstGeom prst="rect">
            <a:avLst/>
          </a:prstGeom>
        </p:spPr>
      </p:pic>
    </p:spTree>
    <p:extLst>
      <p:ext uri="{BB962C8B-B14F-4D97-AF65-F5344CB8AC3E}">
        <p14:creationId xmlns:p14="http://schemas.microsoft.com/office/powerpoint/2010/main" val="2418217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6DFEDE-079E-A655-8547-7E96266AC9AE}"/>
              </a:ext>
            </a:extLst>
          </p:cNvPr>
          <p:cNvSpPr>
            <a:spLocks noGrp="1"/>
          </p:cNvSpPr>
          <p:nvPr>
            <p:ph type="title"/>
          </p:nvPr>
        </p:nvSpPr>
        <p:spPr/>
        <p:txBody>
          <a:bodyPr/>
          <a:lstStyle/>
          <a:p>
            <a:r>
              <a:rPr lang="en-US" altLang="zh-CN"/>
              <a:t>Meta-Face2Exp</a:t>
            </a:r>
            <a:endParaRPr lang="zh-CN" altLang="en-US" dirty="0"/>
          </a:p>
        </p:txBody>
      </p:sp>
      <p:pic>
        <p:nvPicPr>
          <p:cNvPr id="4" name="图片 3">
            <a:extLst>
              <a:ext uri="{FF2B5EF4-FFF2-40B4-BE49-F238E27FC236}">
                <a16:creationId xmlns:a16="http://schemas.microsoft.com/office/drawing/2014/main" id="{F2B773F3-21D6-68AE-DBBB-11F47A2A51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000" y="1116000"/>
            <a:ext cx="7200000" cy="3478313"/>
          </a:xfrm>
          <a:prstGeom prst="rect">
            <a:avLst/>
          </a:prstGeom>
        </p:spPr>
      </p:pic>
    </p:spTree>
    <p:extLst>
      <p:ext uri="{BB962C8B-B14F-4D97-AF65-F5344CB8AC3E}">
        <p14:creationId xmlns:p14="http://schemas.microsoft.com/office/powerpoint/2010/main" val="302731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9CD365-EAF8-3CCB-CCBF-165CCD733FD8}"/>
              </a:ext>
            </a:extLst>
          </p:cNvPr>
          <p:cNvSpPr>
            <a:spLocks noGrp="1"/>
          </p:cNvSpPr>
          <p:nvPr>
            <p:ph type="title"/>
          </p:nvPr>
        </p:nvSpPr>
        <p:spPr/>
        <p:txBody>
          <a:bodyPr/>
          <a:lstStyle/>
          <a:p>
            <a:r>
              <a:rPr lang="en-US" altLang="zh-CN" dirty="0"/>
              <a:t>De-biased mechanism</a:t>
            </a:r>
            <a:endParaRPr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58B9F981-42E5-88F6-90ED-738CBC669EC3}"/>
                  </a:ext>
                </a:extLst>
              </p:cNvPr>
              <p:cNvSpPr>
                <a:spLocks noGrp="1"/>
              </p:cNvSpPr>
              <p:nvPr>
                <p:ph idx="1"/>
              </p:nvPr>
            </p:nvSpPr>
            <p:spPr/>
            <p:txBody>
              <a:bodyPr/>
              <a:lstStyle/>
              <a:p>
                <a14:m>
                  <m:oMath xmlns:m="http://schemas.openxmlformats.org/officeDocument/2006/math">
                    <m:sSub>
                      <m:sSubPr>
                        <m:ctrlPr>
                          <a:rPr lang="en-US" altLang="en-US" sz="2000" i="1" smtClean="0">
                            <a:solidFill>
                              <a:srgbClr val="000000"/>
                            </a:solidFill>
                            <a:latin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ℒ</m:t>
                        </m:r>
                      </m:e>
                      <m:sub>
                        <m:r>
                          <a:rPr lang="en-US" altLang="en-US" sz="2000" b="0" i="1" smtClean="0">
                            <a:solidFill>
                              <a:srgbClr val="000000"/>
                            </a:solidFill>
                            <a:latin typeface="Cambria Math" panose="02040503050406030204" pitchFamily="18" charset="0"/>
                            <a:cs typeface="Arial" panose="020B0604020202020204" pitchFamily="34" charset="0"/>
                          </a:rPr>
                          <m:t>𝑓</m:t>
                        </m:r>
                      </m:sub>
                    </m:sSub>
                    <m:r>
                      <a:rPr lang="en-US" altLang="en-US" sz="2000" b="0" i="1" smtClean="0">
                        <a:solidFill>
                          <a:srgbClr val="000000"/>
                        </a:solidFill>
                        <a:latin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cs typeface="Arial" panose="020B0604020202020204" pitchFamily="34" charset="0"/>
                      </a:rPr>
                      <m:t>𝑓</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𝐶𝐸</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acc>
                          <m:accPr>
                            <m:chr m:val="̂"/>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acc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𝑦</m:t>
                            </m:r>
                          </m:e>
                        </m:acc>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ℬ</m:t>
                    </m:r>
                    <m:r>
                      <a:rPr lang="en-US" altLang="en-US" sz="2000" i="1">
                        <a:solidFill>
                          <a:srgbClr val="000000"/>
                        </a:solidFill>
                        <a:latin typeface="Cambria Math" panose="02040503050406030204" pitchFamily="18" charset="0"/>
                        <a:cs typeface="Arial" panose="020B0604020202020204" pitchFamily="34" charset="0"/>
                      </a:rPr>
                      <m:t>(</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𝑥</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ℬ</m:t>
                        </m:r>
                      </m:sub>
                    </m:sSub>
                    <m:r>
                      <a:rPr lang="en-US" altLang="en-US" sz="2000" i="1">
                        <a:solidFill>
                          <a:srgbClr val="000000"/>
                        </a:solidFill>
                        <a:latin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oMath>
                </a14:m>
                <a:endParaRPr lang="en-US" altLang="en-US" sz="2000" dirty="0">
                  <a:solidFill>
                    <a:srgbClr val="000000"/>
                  </a:solidFill>
                  <a:cs typeface="Arial" panose="020B0604020202020204" pitchFamily="34" charset="0"/>
                </a:endParaRPr>
              </a:p>
              <a:p>
                <a14:m>
                  <m:oMath xmlns:m="http://schemas.openxmlformats.org/officeDocument/2006/math">
                    <m:r>
                      <a:rPr lang="en-US" altLang="en-US" sz="2000" b="0" i="1" smtClean="0">
                        <a:solidFill>
                          <a:srgbClr val="000000"/>
                        </a:solidFill>
                        <a:latin typeface="Cambria Math" panose="02040503050406030204" pitchFamily="18" charset="0"/>
                        <a:cs typeface="Arial" panose="020B0604020202020204" pitchFamily="34" charset="0"/>
                      </a:rPr>
                      <m:t>𝑓</m:t>
                    </m:r>
                    <m:r>
                      <a:rPr lang="en-US" altLang="en-US" sz="2000" b="0" i="1" smtClean="0">
                        <a:solidFill>
                          <a:srgbClr val="000000"/>
                        </a:solidFill>
                        <a:latin typeface="Cambria Math" panose="02040503050406030204" pitchFamily="18" charset="0"/>
                        <a:cs typeface="Arial" panose="020B0604020202020204" pitchFamily="34" charset="0"/>
                      </a:rPr>
                      <m:t>=</m:t>
                    </m:r>
                    <m:sSub>
                      <m:sSubPr>
                        <m:ctrlPr>
                          <a:rPr lang="en-US" altLang="en-US" sz="2000" b="0" i="1" smtClean="0">
                            <a:solidFill>
                              <a:srgbClr val="000000"/>
                            </a:solidFill>
                            <a:latin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𝜂</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m:rPr>
                            <m:sty m:val="p"/>
                          </m:r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e>
                      <m:sub>
                        <m:sSubSup>
                          <m:sSubSup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+1</m:t>
                                </m:r>
                              </m:e>
                            </m:d>
                          </m:sup>
                        </m:sSubSup>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𝐶𝐸</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𝑦</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𝐹𝐸𝑅</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d>
                      <m:d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𝑥</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𝐹𝐸𝑅</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Sup>
                          <m:sSubSup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+1</m:t>
                                </m:r>
                              </m:e>
                            </m:d>
                          </m:sup>
                        </m:sSubSup>
                      </m:e>
                    </m:d>
                    <m:sSup>
                      <m:sSupPr>
                        <m:ctrlPr>
                          <a:rPr lang="en-US" altLang="en-US" sz="200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p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e>
                      <m:sup>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𝑇</m:t>
                        </m:r>
                      </m:sup>
                    </m:sSup>
                    <m:r>
                      <a:rPr lang="en-US" altLang="en-US" sz="200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                                 </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m:rPr>
                            <m:sty m:val="p"/>
                          </m:r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e>
                      <m:sub>
                        <m:sSubSup>
                          <m:sSubSup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e>
                            </m:d>
                          </m:sup>
                        </m:sSubSup>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𝐶𝐸</m:t>
                    </m:r>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acc>
                              <m:accPr>
                                <m:chr m:val="̂"/>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acc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𝑦</m:t>
                                </m:r>
                              </m:e>
                            </m:acc>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𝑥</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Sup>
                              <m:sSubSup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e>
                                </m:d>
                              </m:sup>
                            </m:sSubSup>
                          </m:e>
                        </m:d>
                      </m:e>
                    </m:d>
                    <m:r>
                      <a:rPr lang="en-US" altLang="en-US" sz="2000" b="0" i="1" dirty="0"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oMath>
                </a14:m>
                <a:endParaRPr lang="en-US" altLang="en-US" sz="2000" b="0" dirty="0">
                  <a:solidFill>
                    <a:srgbClr val="000000"/>
                  </a:solidFill>
                  <a:ea typeface="Cambria Math" panose="02040503050406030204" pitchFamily="18" charset="0"/>
                  <a:cs typeface="Arial" panose="020B0604020202020204" pitchFamily="34" charset="0"/>
                </a:endParaRPr>
              </a:p>
              <a:p>
                <a:pPr marL="0" indent="0">
                  <a:buNone/>
                </a:pPr>
                <a:endParaRPr lang="en-US" altLang="en-US" sz="2000" b="0" dirty="0">
                  <a:solidFill>
                    <a:srgbClr val="000000"/>
                  </a:solidFill>
                  <a:ea typeface="Cambria Math" panose="02040503050406030204" pitchFamily="18" charset="0"/>
                  <a:cs typeface="Arial" panose="020B0604020202020204" pitchFamily="34" charset="0"/>
                </a:endParaRPr>
              </a:p>
            </p:txBody>
          </p:sp>
        </mc:Choice>
        <mc:Fallback xmlns="">
          <p:sp>
            <p:nvSpPr>
              <p:cNvPr id="3" name="内容占位符 2">
                <a:extLst>
                  <a:ext uri="{FF2B5EF4-FFF2-40B4-BE49-F238E27FC236}">
                    <a16:creationId xmlns:a16="http://schemas.microsoft.com/office/drawing/2014/main" id="{58B9F981-42E5-88F6-90ED-738CBC669EC3}"/>
                  </a:ext>
                </a:extLst>
              </p:cNvPr>
              <p:cNvSpPr>
                <a:spLocks noGrp="1" noRot="1" noChangeAspect="1" noMove="1" noResize="1" noEditPoints="1" noAdjustHandles="1" noChangeArrowheads="1" noChangeShapeType="1" noTextEdit="1"/>
              </p:cNvSpPr>
              <p:nvPr>
                <p:ph idx="1"/>
              </p:nvPr>
            </p:nvSpPr>
            <p:spPr>
              <a:blipFill>
                <a:blip r:embed="rId3"/>
                <a:stretch>
                  <a:fillRect l="-696" t="-130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6484340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9CD365-EAF8-3CCB-CCBF-165CCD733FD8}"/>
              </a:ext>
            </a:extLst>
          </p:cNvPr>
          <p:cNvSpPr>
            <a:spLocks noGrp="1"/>
          </p:cNvSpPr>
          <p:nvPr>
            <p:ph type="title"/>
          </p:nvPr>
        </p:nvSpPr>
        <p:spPr/>
        <p:txBody>
          <a:bodyPr/>
          <a:lstStyle/>
          <a:p>
            <a:r>
              <a:rPr lang="en-US" altLang="zh-CN" dirty="0"/>
              <a:t>De-biased mechanism</a:t>
            </a:r>
            <a:endParaRPr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58B9F981-42E5-88F6-90ED-738CBC669EC3}"/>
                  </a:ext>
                </a:extLst>
              </p:cNvPr>
              <p:cNvSpPr>
                <a:spLocks noGrp="1"/>
              </p:cNvSpPr>
              <p:nvPr>
                <p:ph idx="1"/>
              </p:nvPr>
            </p:nvSpPr>
            <p:spPr/>
            <p:txBody>
              <a:bodyPr/>
              <a:lstStyle/>
              <a:p>
                <a14:m>
                  <m:oMath xmlns:m="http://schemas.openxmlformats.org/officeDocument/2006/math">
                    <m:sSub>
                      <m:sSubPr>
                        <m:ctrlPr>
                          <a:rPr lang="en-US" altLang="en-US" sz="2000" i="1" smtClean="0">
                            <a:solidFill>
                              <a:srgbClr val="000000"/>
                            </a:solidFill>
                            <a:latin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ℒ</m:t>
                        </m:r>
                      </m:e>
                      <m:sub>
                        <m:r>
                          <a:rPr lang="en-US" altLang="en-US" sz="2000" b="0" i="1" smtClean="0">
                            <a:solidFill>
                              <a:srgbClr val="000000"/>
                            </a:solidFill>
                            <a:latin typeface="Cambria Math" panose="02040503050406030204" pitchFamily="18" charset="0"/>
                            <a:cs typeface="Arial" panose="020B0604020202020204" pitchFamily="34" charset="0"/>
                          </a:rPr>
                          <m:t>𝑓</m:t>
                        </m:r>
                      </m:sub>
                    </m:sSub>
                    <m:r>
                      <a:rPr lang="en-US" altLang="en-US" sz="2000" b="0" i="1" smtClean="0">
                        <a:solidFill>
                          <a:srgbClr val="000000"/>
                        </a:solidFill>
                        <a:latin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cs typeface="Arial" panose="020B0604020202020204" pitchFamily="34" charset="0"/>
                      </a:rPr>
                      <m:t>𝑓</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𝐶𝐸</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acc>
                          <m:accPr>
                            <m:chr m:val="̂"/>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acc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𝑦</m:t>
                            </m:r>
                          </m:e>
                        </m:acc>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ℬ</m:t>
                    </m:r>
                    <m:r>
                      <a:rPr lang="en-US" altLang="en-US" sz="2000" i="1">
                        <a:solidFill>
                          <a:srgbClr val="000000"/>
                        </a:solidFill>
                        <a:latin typeface="Cambria Math" panose="02040503050406030204" pitchFamily="18" charset="0"/>
                        <a:cs typeface="Arial" panose="020B0604020202020204" pitchFamily="34" charset="0"/>
                      </a:rPr>
                      <m:t>(</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𝑥</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ℬ</m:t>
                        </m:r>
                      </m:sub>
                    </m:sSub>
                    <m:r>
                      <a:rPr lang="en-US" altLang="en-US" sz="2000" i="1">
                        <a:solidFill>
                          <a:srgbClr val="000000"/>
                        </a:solidFill>
                        <a:latin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oMath>
                </a14:m>
                <a:endParaRPr lang="en-US" altLang="en-US" sz="2000" dirty="0">
                  <a:solidFill>
                    <a:srgbClr val="000000"/>
                  </a:solidFill>
                  <a:cs typeface="Arial" panose="020B0604020202020204" pitchFamily="34" charset="0"/>
                </a:endParaRPr>
              </a:p>
              <a:p>
                <a14:m>
                  <m:oMath xmlns:m="http://schemas.openxmlformats.org/officeDocument/2006/math">
                    <m:r>
                      <a:rPr lang="en-US" altLang="en-US" sz="2000" b="0" i="1" smtClean="0">
                        <a:solidFill>
                          <a:srgbClr val="000000"/>
                        </a:solidFill>
                        <a:latin typeface="Cambria Math" panose="02040503050406030204" pitchFamily="18" charset="0"/>
                        <a:cs typeface="Arial" panose="020B0604020202020204" pitchFamily="34" charset="0"/>
                      </a:rPr>
                      <m:t>𝑓</m:t>
                    </m:r>
                    <m:r>
                      <a:rPr lang="en-US" altLang="en-US" sz="2000" b="0" i="1" smtClean="0">
                        <a:solidFill>
                          <a:srgbClr val="000000"/>
                        </a:solidFill>
                        <a:latin typeface="Cambria Math" panose="02040503050406030204" pitchFamily="18" charset="0"/>
                        <a:cs typeface="Arial" panose="020B0604020202020204" pitchFamily="34" charset="0"/>
                      </a:rPr>
                      <m:t>=</m:t>
                    </m:r>
                    <m:sSub>
                      <m:sSubPr>
                        <m:ctrlPr>
                          <a:rPr lang="en-US" altLang="en-US" sz="2000" b="0" i="1" smtClean="0">
                            <a:solidFill>
                              <a:srgbClr val="000000"/>
                            </a:solidFill>
                            <a:latin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𝜂</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m:rPr>
                            <m:sty m:val="p"/>
                          </m:r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e>
                      <m:sub>
                        <m:sSubSup>
                          <m:sSubSup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+1</m:t>
                                </m:r>
                              </m:e>
                            </m:d>
                          </m:sup>
                        </m:sSubSup>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𝐶𝐸</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𝑦</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𝐹𝐸𝑅</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d>
                      <m:d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𝑥</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𝐹𝐸𝑅</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Sup>
                          <m:sSubSup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+1</m:t>
                                </m:r>
                              </m:e>
                            </m:d>
                          </m:sup>
                        </m:sSubSup>
                      </m:e>
                    </m:d>
                    <m:sSup>
                      <m:sSupPr>
                        <m:ctrlPr>
                          <a:rPr lang="en-US" altLang="en-US" sz="200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p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e>
                      <m:sup>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𝑇</m:t>
                        </m:r>
                      </m:sup>
                    </m:sSup>
                    <m:r>
                      <a:rPr lang="en-US" altLang="en-US" sz="200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                                 </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m:rPr>
                            <m:sty m:val="p"/>
                          </m:r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e>
                      <m:sub>
                        <m:sSubSup>
                          <m:sSubSup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e>
                            </m:d>
                          </m:sup>
                        </m:sSubSup>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𝐶𝐸</m:t>
                    </m:r>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acc>
                              <m:accPr>
                                <m:chr m:val="̂"/>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acc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𝑦</m:t>
                                </m:r>
                              </m:e>
                            </m:acc>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𝑥</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Sup>
                              <m:sSubSup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e>
                                </m:d>
                              </m:sup>
                            </m:sSubSup>
                          </m:e>
                        </m:d>
                      </m:e>
                    </m:d>
                    <m:r>
                      <a:rPr lang="en-US" altLang="en-US" sz="2000" b="0" i="1" dirty="0"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oMath>
                </a14:m>
                <a:endParaRPr lang="en-US" altLang="en-US" sz="2000" b="0" dirty="0">
                  <a:solidFill>
                    <a:srgbClr val="000000"/>
                  </a:solidFill>
                  <a:ea typeface="Cambria Math" panose="02040503050406030204" pitchFamily="18" charset="0"/>
                  <a:cs typeface="Arial" panose="020B0604020202020204" pitchFamily="34" charset="0"/>
                </a:endParaRPr>
              </a:p>
              <a:p>
                <a:pPr marL="0" indent="0">
                  <a:buNone/>
                </a:pPr>
                <a:endParaRPr lang="en-US" altLang="en-US" sz="2000" b="0" dirty="0">
                  <a:solidFill>
                    <a:srgbClr val="000000"/>
                  </a:solidFill>
                  <a:ea typeface="Cambria Math" panose="02040503050406030204" pitchFamily="18" charset="0"/>
                  <a:cs typeface="Arial" panose="020B0604020202020204" pitchFamily="34" charset="0"/>
                </a:endParaRPr>
              </a:p>
            </p:txBody>
          </p:sp>
        </mc:Choice>
        <mc:Fallback xmlns="">
          <p:sp>
            <p:nvSpPr>
              <p:cNvPr id="3" name="内容占位符 2">
                <a:extLst>
                  <a:ext uri="{FF2B5EF4-FFF2-40B4-BE49-F238E27FC236}">
                    <a16:creationId xmlns:a16="http://schemas.microsoft.com/office/drawing/2014/main" id="{58B9F981-42E5-88F6-90ED-738CBC669EC3}"/>
                  </a:ext>
                </a:extLst>
              </p:cNvPr>
              <p:cNvSpPr>
                <a:spLocks noGrp="1" noRot="1" noChangeAspect="1" noMove="1" noResize="1" noEditPoints="1" noAdjustHandles="1" noChangeArrowheads="1" noChangeShapeType="1" noTextEdit="1"/>
              </p:cNvSpPr>
              <p:nvPr>
                <p:ph idx="1"/>
              </p:nvPr>
            </p:nvSpPr>
            <p:spPr>
              <a:blipFill>
                <a:blip r:embed="rId3"/>
                <a:stretch>
                  <a:fillRect l="-696" t="-1308"/>
                </a:stretch>
              </a:blipFill>
            </p:spPr>
            <p:txBody>
              <a:bodyPr/>
              <a:lstStyle/>
              <a:p>
                <a:r>
                  <a:rPr lang="zh-CN" altLang="en-US">
                    <a:noFill/>
                  </a:rPr>
                  <a:t> </a:t>
                </a:r>
              </a:p>
            </p:txBody>
          </p:sp>
        </mc:Fallback>
      </mc:AlternateContent>
      <p:sp>
        <p:nvSpPr>
          <p:cNvPr id="4" name="矩形 3">
            <a:extLst>
              <a:ext uri="{FF2B5EF4-FFF2-40B4-BE49-F238E27FC236}">
                <a16:creationId xmlns:a16="http://schemas.microsoft.com/office/drawing/2014/main" id="{3AECC084-A534-8B46-4491-6BF01754D93C}"/>
              </a:ext>
            </a:extLst>
          </p:cNvPr>
          <p:cNvSpPr/>
          <p:nvPr/>
        </p:nvSpPr>
        <p:spPr>
          <a:xfrm>
            <a:off x="1858537" y="1799064"/>
            <a:ext cx="3850887" cy="468352"/>
          </a:xfrm>
          <a:prstGeom prst="rect">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26B37C5-4CF0-E19F-7AC3-B431296CA866}"/>
              </a:ext>
            </a:extLst>
          </p:cNvPr>
          <p:cNvSpPr txBox="1"/>
          <p:nvPr/>
        </p:nvSpPr>
        <p:spPr>
          <a:xfrm>
            <a:off x="5954752" y="1442224"/>
            <a:ext cx="3003395" cy="646331"/>
          </a:xfrm>
          <a:prstGeom prst="rect">
            <a:avLst/>
          </a:prstGeom>
          <a:noFill/>
        </p:spPr>
        <p:txBody>
          <a:bodyPr wrap="square" rtlCol="0">
            <a:spAutoFit/>
          </a:bodyPr>
          <a:lstStyle/>
          <a:p>
            <a:r>
              <a:rPr lang="en-US" altLang="zh-CN" dirty="0">
                <a:solidFill>
                  <a:srgbClr val="C00000"/>
                </a:solidFill>
              </a:rPr>
              <a:t>Gradients of the </a:t>
            </a:r>
            <a:r>
              <a:rPr lang="en-US" altLang="zh-CN" u="sng" dirty="0">
                <a:solidFill>
                  <a:srgbClr val="C00000"/>
                </a:solidFill>
              </a:rPr>
              <a:t>new</a:t>
            </a:r>
            <a:r>
              <a:rPr lang="en-US" altLang="zh-CN" dirty="0">
                <a:solidFill>
                  <a:srgbClr val="C00000"/>
                </a:solidFill>
              </a:rPr>
              <a:t> network on debiased FER data.</a:t>
            </a:r>
            <a:endParaRPr lang="zh-CN" altLang="en-US" dirty="0">
              <a:solidFill>
                <a:srgbClr val="C00000"/>
              </a:solidFill>
            </a:endParaRPr>
          </a:p>
        </p:txBody>
      </p:sp>
      <p:sp>
        <p:nvSpPr>
          <p:cNvPr id="8" name="矩形 7">
            <a:extLst>
              <a:ext uri="{FF2B5EF4-FFF2-40B4-BE49-F238E27FC236}">
                <a16:creationId xmlns:a16="http://schemas.microsoft.com/office/drawing/2014/main" id="{7E2AB1F3-2293-D360-751D-86EB90CF3466}"/>
              </a:ext>
            </a:extLst>
          </p:cNvPr>
          <p:cNvSpPr/>
          <p:nvPr/>
        </p:nvSpPr>
        <p:spPr>
          <a:xfrm>
            <a:off x="2713463" y="2319452"/>
            <a:ext cx="3137207" cy="475788"/>
          </a:xfrm>
          <a:prstGeom prst="rect">
            <a:avLst/>
          </a:prstGeom>
          <a:noFill/>
          <a:ln w="19050">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00FF"/>
              </a:solidFill>
            </a:endParaRPr>
          </a:p>
        </p:txBody>
      </p:sp>
      <p:sp>
        <p:nvSpPr>
          <p:cNvPr id="9" name="文本框 8">
            <a:extLst>
              <a:ext uri="{FF2B5EF4-FFF2-40B4-BE49-F238E27FC236}">
                <a16:creationId xmlns:a16="http://schemas.microsoft.com/office/drawing/2014/main" id="{41B66CD8-1357-1B00-F848-17465D6A816F}"/>
              </a:ext>
            </a:extLst>
          </p:cNvPr>
          <p:cNvSpPr txBox="1"/>
          <p:nvPr/>
        </p:nvSpPr>
        <p:spPr>
          <a:xfrm>
            <a:off x="5954752" y="2319452"/>
            <a:ext cx="3003395" cy="646331"/>
          </a:xfrm>
          <a:prstGeom prst="rect">
            <a:avLst/>
          </a:prstGeom>
          <a:noFill/>
          <a:ln>
            <a:noFill/>
          </a:ln>
        </p:spPr>
        <p:txBody>
          <a:bodyPr wrap="square" rtlCol="0">
            <a:spAutoFit/>
          </a:bodyPr>
          <a:lstStyle/>
          <a:p>
            <a:r>
              <a:rPr lang="en-US" altLang="zh-CN" dirty="0">
                <a:solidFill>
                  <a:srgbClr val="0000FF"/>
                </a:solidFill>
              </a:rPr>
              <a:t>Gradients of the </a:t>
            </a:r>
            <a:r>
              <a:rPr lang="en-US" altLang="zh-CN" u="sng" dirty="0">
                <a:solidFill>
                  <a:srgbClr val="0000FF"/>
                </a:solidFill>
              </a:rPr>
              <a:t>old</a:t>
            </a:r>
            <a:r>
              <a:rPr lang="en-US" altLang="zh-CN" dirty="0">
                <a:solidFill>
                  <a:srgbClr val="0000FF"/>
                </a:solidFill>
              </a:rPr>
              <a:t> network on biased FR data.</a:t>
            </a:r>
            <a:endParaRPr lang="zh-CN" altLang="en-US" dirty="0">
              <a:solidFill>
                <a:srgbClr val="0000FF"/>
              </a:solidFill>
            </a:endParaRPr>
          </a:p>
        </p:txBody>
      </p:sp>
    </p:spTree>
    <p:extLst>
      <p:ext uri="{BB962C8B-B14F-4D97-AF65-F5344CB8AC3E}">
        <p14:creationId xmlns:p14="http://schemas.microsoft.com/office/powerpoint/2010/main" val="30202110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9CD365-EAF8-3CCB-CCBF-165CCD733FD8}"/>
              </a:ext>
            </a:extLst>
          </p:cNvPr>
          <p:cNvSpPr>
            <a:spLocks noGrp="1"/>
          </p:cNvSpPr>
          <p:nvPr>
            <p:ph type="title"/>
          </p:nvPr>
        </p:nvSpPr>
        <p:spPr/>
        <p:txBody>
          <a:bodyPr/>
          <a:lstStyle/>
          <a:p>
            <a:r>
              <a:rPr lang="en-US" altLang="zh-CN" dirty="0"/>
              <a:t>De-biased mechanism</a:t>
            </a:r>
            <a:endParaRPr lang="zh-CN" altLang="en-US" dirty="0"/>
          </a:p>
        </p:txBody>
      </p:sp>
      <mc:AlternateContent xmlns:mc="http://schemas.openxmlformats.org/markup-compatibility/2006" xmlns:a14="http://schemas.microsoft.com/office/drawing/2010/main">
        <mc:Choice Requires="a14">
          <p:sp>
            <p:nvSpPr>
              <p:cNvPr id="3" name="内容占位符 2">
                <a:extLst>
                  <a:ext uri="{FF2B5EF4-FFF2-40B4-BE49-F238E27FC236}">
                    <a16:creationId xmlns:a16="http://schemas.microsoft.com/office/drawing/2014/main" id="{58B9F981-42E5-88F6-90ED-738CBC669EC3}"/>
                  </a:ext>
                </a:extLst>
              </p:cNvPr>
              <p:cNvSpPr>
                <a:spLocks noGrp="1"/>
              </p:cNvSpPr>
              <p:nvPr>
                <p:ph idx="1"/>
              </p:nvPr>
            </p:nvSpPr>
            <p:spPr/>
            <p:txBody>
              <a:bodyPr/>
              <a:lstStyle/>
              <a:p>
                <a14:m>
                  <m:oMath xmlns:m="http://schemas.openxmlformats.org/officeDocument/2006/math">
                    <m:sSub>
                      <m:sSubPr>
                        <m:ctrlPr>
                          <a:rPr lang="en-US" altLang="en-US" sz="2000" i="1" smtClean="0">
                            <a:solidFill>
                              <a:srgbClr val="000000"/>
                            </a:solidFill>
                            <a:latin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ℒ</m:t>
                        </m:r>
                      </m:e>
                      <m:sub>
                        <m:r>
                          <a:rPr lang="en-US" altLang="en-US" sz="2000" b="0" i="1" smtClean="0">
                            <a:solidFill>
                              <a:srgbClr val="000000"/>
                            </a:solidFill>
                            <a:latin typeface="Cambria Math" panose="02040503050406030204" pitchFamily="18" charset="0"/>
                            <a:cs typeface="Arial" panose="020B0604020202020204" pitchFamily="34" charset="0"/>
                          </a:rPr>
                          <m:t>𝑓</m:t>
                        </m:r>
                      </m:sub>
                    </m:sSub>
                    <m:r>
                      <a:rPr lang="en-US" altLang="en-US" sz="2000" b="0" i="1" smtClean="0">
                        <a:solidFill>
                          <a:srgbClr val="000000"/>
                        </a:solidFill>
                        <a:latin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cs typeface="Arial" panose="020B0604020202020204" pitchFamily="34" charset="0"/>
                      </a:rPr>
                      <m:t>𝑓</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𝐶𝐸</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acc>
                          <m:accPr>
                            <m:chr m:val="̂"/>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acc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𝑦</m:t>
                            </m:r>
                          </m:e>
                        </m:acc>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ℬ</m:t>
                    </m:r>
                    <m:r>
                      <a:rPr lang="en-US" altLang="en-US" sz="2000" i="1">
                        <a:solidFill>
                          <a:srgbClr val="000000"/>
                        </a:solidFill>
                        <a:latin typeface="Cambria Math" panose="02040503050406030204" pitchFamily="18" charset="0"/>
                        <a:cs typeface="Arial" panose="020B0604020202020204" pitchFamily="34" charset="0"/>
                      </a:rPr>
                      <m:t>(</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𝑥</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ℬ</m:t>
                        </m:r>
                      </m:sub>
                    </m:sSub>
                    <m:r>
                      <a:rPr lang="en-US" altLang="en-US" sz="2000" i="1">
                        <a:solidFill>
                          <a:srgbClr val="000000"/>
                        </a:solidFill>
                        <a:latin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oMath>
                </a14:m>
                <a:endParaRPr lang="en-US" altLang="en-US" sz="2000" dirty="0">
                  <a:solidFill>
                    <a:srgbClr val="000000"/>
                  </a:solidFill>
                  <a:cs typeface="Arial" panose="020B0604020202020204" pitchFamily="34" charset="0"/>
                </a:endParaRPr>
              </a:p>
              <a:p>
                <a14:m>
                  <m:oMath xmlns:m="http://schemas.openxmlformats.org/officeDocument/2006/math">
                    <m:r>
                      <a:rPr lang="en-US" altLang="en-US" sz="2000" b="0" i="1" smtClean="0">
                        <a:solidFill>
                          <a:srgbClr val="000000"/>
                        </a:solidFill>
                        <a:latin typeface="Cambria Math" panose="02040503050406030204" pitchFamily="18" charset="0"/>
                        <a:cs typeface="Arial" panose="020B0604020202020204" pitchFamily="34" charset="0"/>
                      </a:rPr>
                      <m:t>𝑓</m:t>
                    </m:r>
                    <m:r>
                      <a:rPr lang="en-US" altLang="en-US" sz="2000" b="0" i="1" smtClean="0">
                        <a:solidFill>
                          <a:srgbClr val="000000"/>
                        </a:solidFill>
                        <a:latin typeface="Cambria Math" panose="02040503050406030204" pitchFamily="18" charset="0"/>
                        <a:cs typeface="Arial" panose="020B0604020202020204" pitchFamily="34" charset="0"/>
                      </a:rPr>
                      <m:t>=</m:t>
                    </m:r>
                    <m:sSub>
                      <m:sSubPr>
                        <m:ctrlPr>
                          <a:rPr lang="en-US" altLang="en-US" sz="2000" b="0" i="1" smtClean="0">
                            <a:solidFill>
                              <a:srgbClr val="000000"/>
                            </a:solidFill>
                            <a:latin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𝜂</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m:rPr>
                            <m:sty m:val="p"/>
                          </m:r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e>
                      <m:sub>
                        <m:sSubSup>
                          <m:sSubSup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+1</m:t>
                                </m:r>
                              </m:e>
                            </m:d>
                          </m:sup>
                        </m:sSubSup>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𝐶𝐸</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
                      <m:sSub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𝑦</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𝐹𝐸𝑅</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d>
                      <m:d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𝑥</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𝐹𝐸𝑅</m:t>
                            </m:r>
                          </m:sub>
                        </m:s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Sup>
                          <m:sSubSup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+1</m:t>
                                </m:r>
                              </m:e>
                            </m:d>
                          </m:sup>
                        </m:sSubSup>
                      </m:e>
                    </m:d>
                    <m:sSup>
                      <m:sSupPr>
                        <m:ctrlPr>
                          <a:rPr lang="en-US" altLang="en-US" sz="200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pPr>
                      <m:e>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e>
                      <m:sup>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𝑇</m:t>
                        </m:r>
                      </m:sup>
                    </m:sSup>
                    <m:r>
                      <a:rPr lang="en-US" altLang="en-US" sz="200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b="0" i="1"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                                 </m:t>
                    </m:r>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m:rPr>
                            <m:sty m:val="p"/>
                          </m:r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e>
                      <m:sub>
                        <m:sSubSup>
                          <m:sSubSup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e>
                            </m:d>
                          </m:sup>
                        </m:sSubSup>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𝐶𝐸</m:t>
                    </m:r>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acc>
                              <m:accPr>
                                <m:chr m:val="̂"/>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acc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𝑦</m:t>
                                </m:r>
                              </m:e>
                            </m:acc>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sSub>
                              <m:sSub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𝑥</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𝐹𝑅</m:t>
                                </m:r>
                              </m:sub>
                            </m:s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m:t>
                            </m:r>
                            <m:sSubSup>
                              <m:sSubSup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sSubSup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𝜃</m:t>
                                </m:r>
                              </m:e>
                              <m:sub>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𝒜</m:t>
                                </m:r>
                              </m:sub>
                              <m:sup>
                                <m:d>
                                  <m:dPr>
                                    <m:ctrlP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ctrlPr>
                                  </m:dPr>
                                  <m:e>
                                    <m:r>
                                      <a:rPr lang="en-US" altLang="en-US" sz="2000" i="1">
                                        <a:solidFill>
                                          <a:srgbClr val="000000"/>
                                        </a:solidFill>
                                        <a:latin typeface="Cambria Math" panose="02040503050406030204" pitchFamily="18" charset="0"/>
                                        <a:ea typeface="Cambria Math" panose="02040503050406030204" pitchFamily="18" charset="0"/>
                                        <a:cs typeface="Arial" panose="020B0604020202020204" pitchFamily="34" charset="0"/>
                                      </a:rPr>
                                      <m:t>𝑡</m:t>
                                    </m:r>
                                  </m:e>
                                </m:d>
                              </m:sup>
                            </m:sSubSup>
                          </m:e>
                        </m:d>
                      </m:e>
                    </m:d>
                    <m:r>
                      <a:rPr lang="en-US" altLang="en-US" sz="2000" b="0" i="1" dirty="0" smtClean="0">
                        <a:solidFill>
                          <a:srgbClr val="000000"/>
                        </a:solidFill>
                        <a:latin typeface="Cambria Math" panose="02040503050406030204" pitchFamily="18" charset="0"/>
                        <a:ea typeface="Cambria Math" panose="02040503050406030204" pitchFamily="18" charset="0"/>
                        <a:cs typeface="Arial" panose="020B0604020202020204" pitchFamily="34" charset="0"/>
                      </a:rPr>
                      <m:t>)</m:t>
                    </m:r>
                  </m:oMath>
                </a14:m>
                <a:endParaRPr lang="en-US" altLang="en-US" sz="2000" b="0" dirty="0">
                  <a:solidFill>
                    <a:srgbClr val="000000"/>
                  </a:solidFill>
                  <a:ea typeface="Cambria Math" panose="02040503050406030204" pitchFamily="18" charset="0"/>
                  <a:cs typeface="Arial" panose="020B0604020202020204" pitchFamily="34" charset="0"/>
                </a:endParaRPr>
              </a:p>
              <a:p>
                <a:r>
                  <a:rPr lang="en-US" altLang="en-US" sz="1800" b="0" dirty="0">
                    <a:solidFill>
                      <a:srgbClr val="000000"/>
                    </a:solidFill>
                    <a:ea typeface="Cambria Math" panose="02040503050406030204" pitchFamily="18" charset="0"/>
                    <a:cs typeface="Arial" panose="020B0604020202020204" pitchFamily="34" charset="0"/>
                  </a:rPr>
                  <a:t>If two terms ha</a:t>
                </a:r>
                <a:r>
                  <a:rPr lang="en-US" altLang="en-US" sz="1800" dirty="0">
                    <a:solidFill>
                      <a:srgbClr val="000000"/>
                    </a:solidFill>
                    <a:ea typeface="Cambria Math" panose="02040503050406030204" pitchFamily="18" charset="0"/>
                  </a:rPr>
                  <a:t>ve the </a:t>
                </a:r>
                <a:r>
                  <a:rPr lang="en-US" altLang="en-US" sz="1800" dirty="0">
                    <a:solidFill>
                      <a:srgbClr val="00B050"/>
                    </a:solidFill>
                    <a:ea typeface="Cambria Math" panose="02040503050406030204" pitchFamily="18" charset="0"/>
                  </a:rPr>
                  <a:t>same/</a:t>
                </a:r>
                <a:r>
                  <a:rPr lang="en-US" altLang="en-US" sz="1800" dirty="0">
                    <a:solidFill>
                      <a:srgbClr val="C00000"/>
                    </a:solidFill>
                    <a:ea typeface="Cambria Math" panose="02040503050406030204" pitchFamily="18" charset="0"/>
                  </a:rPr>
                  <a:t>different</a:t>
                </a:r>
                <a:r>
                  <a:rPr lang="en-US" altLang="en-US" sz="1800" dirty="0">
                    <a:solidFill>
                      <a:srgbClr val="000000"/>
                    </a:solidFill>
                    <a:ea typeface="Cambria Math" panose="02040503050406030204" pitchFamily="18" charset="0"/>
                  </a:rPr>
                  <a:t> gradient sign, the base network is updated using the </a:t>
                </a:r>
                <a:r>
                  <a:rPr lang="en-US" altLang="en-US" sz="1800" dirty="0">
                    <a:solidFill>
                      <a:srgbClr val="00B050"/>
                    </a:solidFill>
                    <a:ea typeface="Cambria Math" panose="02040503050406030204" pitchFamily="18" charset="0"/>
                  </a:rPr>
                  <a:t>same/</a:t>
                </a:r>
                <a:r>
                  <a:rPr lang="en-US" altLang="en-US" sz="1800" dirty="0">
                    <a:solidFill>
                      <a:srgbClr val="C00000"/>
                    </a:solidFill>
                    <a:ea typeface="Cambria Math" panose="02040503050406030204" pitchFamily="18" charset="0"/>
                  </a:rPr>
                  <a:t>adverse</a:t>
                </a:r>
                <a:r>
                  <a:rPr lang="en-US" altLang="en-US" sz="1800" dirty="0">
                    <a:solidFill>
                      <a:srgbClr val="000000"/>
                    </a:solidFill>
                    <a:ea typeface="Cambria Math" panose="02040503050406030204" pitchFamily="18" charset="0"/>
                  </a:rPr>
                  <a:t> of the current gradients</a:t>
                </a:r>
                <a:endParaRPr lang="en-US" altLang="en-US" sz="1800" b="0" dirty="0">
                  <a:solidFill>
                    <a:srgbClr val="000000"/>
                  </a:solidFill>
                  <a:ea typeface="Cambria Math" panose="02040503050406030204" pitchFamily="18" charset="0"/>
                  <a:cs typeface="Arial" panose="020B0604020202020204" pitchFamily="34" charset="0"/>
                </a:endParaRPr>
              </a:p>
            </p:txBody>
          </p:sp>
        </mc:Choice>
        <mc:Fallback xmlns="">
          <p:sp>
            <p:nvSpPr>
              <p:cNvPr id="3" name="内容占位符 2">
                <a:extLst>
                  <a:ext uri="{FF2B5EF4-FFF2-40B4-BE49-F238E27FC236}">
                    <a16:creationId xmlns:a16="http://schemas.microsoft.com/office/drawing/2014/main" id="{58B9F981-42E5-88F6-90ED-738CBC669EC3}"/>
                  </a:ext>
                </a:extLst>
              </p:cNvPr>
              <p:cNvSpPr>
                <a:spLocks noGrp="1" noRot="1" noChangeAspect="1" noMove="1" noResize="1" noEditPoints="1" noAdjustHandles="1" noChangeArrowheads="1" noChangeShapeType="1" noTextEdit="1"/>
              </p:cNvSpPr>
              <p:nvPr>
                <p:ph idx="1"/>
              </p:nvPr>
            </p:nvSpPr>
            <p:spPr>
              <a:blipFill>
                <a:blip r:embed="rId3"/>
                <a:stretch>
                  <a:fillRect l="-696" t="-1308"/>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54116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EBB268-F66F-CF67-6917-5AD0ED19705D}"/>
              </a:ext>
            </a:extLst>
          </p:cNvPr>
          <p:cNvSpPr>
            <a:spLocks noGrp="1"/>
          </p:cNvSpPr>
          <p:nvPr>
            <p:ph type="title"/>
          </p:nvPr>
        </p:nvSpPr>
        <p:spPr/>
        <p:txBody>
          <a:bodyPr/>
          <a:lstStyle/>
          <a:p>
            <a:r>
              <a:rPr lang="en-US" altLang="zh-CN" dirty="0"/>
              <a:t>Evaluation on class imbalance</a:t>
            </a:r>
            <a:endParaRPr lang="zh-CN" altLang="en-US" dirty="0"/>
          </a:p>
        </p:txBody>
      </p:sp>
      <p:sp>
        <p:nvSpPr>
          <p:cNvPr id="3" name="内容占位符 2">
            <a:extLst>
              <a:ext uri="{FF2B5EF4-FFF2-40B4-BE49-F238E27FC236}">
                <a16:creationId xmlns:a16="http://schemas.microsoft.com/office/drawing/2014/main" id="{AC31179B-EEF3-2355-C50B-835CBF68E90C}"/>
              </a:ext>
            </a:extLst>
          </p:cNvPr>
          <p:cNvSpPr>
            <a:spLocks noGrp="1"/>
          </p:cNvSpPr>
          <p:nvPr>
            <p:ph idx="1"/>
          </p:nvPr>
        </p:nvSpPr>
        <p:spPr/>
        <p:txBody>
          <a:bodyPr/>
          <a:lstStyle/>
          <a:p>
            <a:r>
              <a:rPr lang="en-US" altLang="zh-CN" dirty="0"/>
              <a:t>De-biased behavior</a:t>
            </a:r>
            <a:endParaRPr lang="zh-CN" altLang="en-US" dirty="0"/>
          </a:p>
        </p:txBody>
      </p:sp>
      <p:pic>
        <p:nvPicPr>
          <p:cNvPr id="5" name="图片 4" descr="图表&#10;&#10;描述已自动生成">
            <a:extLst>
              <a:ext uri="{FF2B5EF4-FFF2-40B4-BE49-F238E27FC236}">
                <a16:creationId xmlns:a16="http://schemas.microsoft.com/office/drawing/2014/main" id="{7B6CD0F5-D014-7752-27DC-2A8E0DE844C4}"/>
              </a:ext>
            </a:extLst>
          </p:cNvPr>
          <p:cNvPicPr>
            <a:picLocks noChangeAspect="1"/>
          </p:cNvPicPr>
          <p:nvPr/>
        </p:nvPicPr>
        <p:blipFill rotWithShape="1">
          <a:blip r:embed="rId3">
            <a:extLst>
              <a:ext uri="{28A0092B-C50C-407E-A947-70E740481C1C}">
                <a14:useLocalDpi xmlns:a14="http://schemas.microsoft.com/office/drawing/2010/main" val="0"/>
              </a:ext>
            </a:extLst>
          </a:blip>
          <a:srcRect t="38093"/>
          <a:stretch/>
        </p:blipFill>
        <p:spPr>
          <a:xfrm>
            <a:off x="1042011" y="1819466"/>
            <a:ext cx="4725679" cy="2475956"/>
          </a:xfrm>
          <a:prstGeom prst="rect">
            <a:avLst/>
          </a:prstGeom>
        </p:spPr>
      </p:pic>
      <p:sp>
        <p:nvSpPr>
          <p:cNvPr id="4" name="文本框 3">
            <a:extLst>
              <a:ext uri="{FF2B5EF4-FFF2-40B4-BE49-F238E27FC236}">
                <a16:creationId xmlns:a16="http://schemas.microsoft.com/office/drawing/2014/main" id="{913C1718-3EAD-826D-F781-38202DB07F7B}"/>
              </a:ext>
            </a:extLst>
          </p:cNvPr>
          <p:cNvSpPr txBox="1"/>
          <p:nvPr/>
        </p:nvSpPr>
        <p:spPr>
          <a:xfrm>
            <a:off x="4150800" y="1278000"/>
            <a:ext cx="4364550" cy="400110"/>
          </a:xfrm>
          <a:prstGeom prst="rect">
            <a:avLst/>
          </a:prstGeom>
          <a:noFill/>
        </p:spPr>
        <p:txBody>
          <a:bodyPr wrap="square" rtlCol="0">
            <a:spAutoFit/>
          </a:bodyPr>
          <a:lstStyle/>
          <a:p>
            <a:r>
              <a:rPr lang="en-US" altLang="zh-CN" sz="2000" dirty="0" err="1"/>
              <a:t>AffectNet</a:t>
            </a:r>
            <a:r>
              <a:rPr lang="en-US" altLang="zh-CN" sz="2000" dirty="0"/>
              <a:t>: use 10% </a:t>
            </a:r>
            <a:r>
              <a:rPr lang="en-US" altLang="zh-CN" sz="2000" b="1" dirty="0"/>
              <a:t>balanced</a:t>
            </a:r>
            <a:r>
              <a:rPr lang="en-US" altLang="zh-CN" sz="2000" dirty="0"/>
              <a:t> FER data</a:t>
            </a:r>
            <a:endParaRPr lang="zh-CN" altLang="en-US" sz="2000" dirty="0"/>
          </a:p>
        </p:txBody>
      </p:sp>
      <p:pic>
        <p:nvPicPr>
          <p:cNvPr id="8" name="图片 7" descr="图表&#10;&#10;描述已自动生成">
            <a:extLst>
              <a:ext uri="{FF2B5EF4-FFF2-40B4-BE49-F238E27FC236}">
                <a16:creationId xmlns:a16="http://schemas.microsoft.com/office/drawing/2014/main" id="{1F42EC8C-C132-5D6A-4E0B-06C913EA04B6}"/>
              </a:ext>
            </a:extLst>
          </p:cNvPr>
          <p:cNvPicPr>
            <a:picLocks noChangeAspect="1"/>
          </p:cNvPicPr>
          <p:nvPr/>
        </p:nvPicPr>
        <p:blipFill rotWithShape="1">
          <a:blip r:embed="rId3">
            <a:extLst>
              <a:ext uri="{28A0092B-C50C-407E-A947-70E740481C1C}">
                <a14:useLocalDpi xmlns:a14="http://schemas.microsoft.com/office/drawing/2010/main" val="0"/>
              </a:ext>
            </a:extLst>
          </a:blip>
          <a:srcRect l="49695" b="61780"/>
          <a:stretch/>
        </p:blipFill>
        <p:spPr>
          <a:xfrm>
            <a:off x="5794586" y="2065867"/>
            <a:ext cx="3016547" cy="1939664"/>
          </a:xfrm>
          <a:prstGeom prst="rect">
            <a:avLst/>
          </a:prstGeom>
        </p:spPr>
      </p:pic>
    </p:spTree>
    <p:extLst>
      <p:ext uri="{BB962C8B-B14F-4D97-AF65-F5344CB8AC3E}">
        <p14:creationId xmlns:p14="http://schemas.microsoft.com/office/powerpoint/2010/main" val="24302311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319AD2-C03E-E2CC-DB4E-CE8A983DECB9}"/>
              </a:ext>
            </a:extLst>
          </p:cNvPr>
          <p:cNvSpPr>
            <a:spLocks noGrp="1"/>
          </p:cNvSpPr>
          <p:nvPr>
            <p:ph type="title"/>
          </p:nvPr>
        </p:nvSpPr>
        <p:spPr/>
        <p:txBody>
          <a:bodyPr/>
          <a:lstStyle/>
          <a:p>
            <a:r>
              <a:rPr lang="en-US" altLang="zh-CN" dirty="0"/>
              <a:t>Evaluation on class imbalance</a:t>
            </a:r>
            <a:endParaRPr lang="zh-CN" altLang="en-US" dirty="0"/>
          </a:p>
        </p:txBody>
      </p:sp>
      <p:sp>
        <p:nvSpPr>
          <p:cNvPr id="3" name="内容占位符 2">
            <a:extLst>
              <a:ext uri="{FF2B5EF4-FFF2-40B4-BE49-F238E27FC236}">
                <a16:creationId xmlns:a16="http://schemas.microsoft.com/office/drawing/2014/main" id="{5E6C202D-39B5-3643-F4FE-EC637B0BFD9B}"/>
              </a:ext>
            </a:extLst>
          </p:cNvPr>
          <p:cNvSpPr>
            <a:spLocks noGrp="1"/>
          </p:cNvSpPr>
          <p:nvPr>
            <p:ph idx="1"/>
          </p:nvPr>
        </p:nvSpPr>
        <p:spPr/>
        <p:txBody>
          <a:bodyPr/>
          <a:lstStyle/>
          <a:p>
            <a:r>
              <a:rPr lang="en-US" altLang="zh-CN" dirty="0"/>
              <a:t>Size of labeled data</a:t>
            </a:r>
            <a:endParaRPr lang="zh-CN" altLang="en-US" dirty="0"/>
          </a:p>
        </p:txBody>
      </p:sp>
      <p:graphicFrame>
        <p:nvGraphicFramePr>
          <p:cNvPr id="8" name="表格 33">
            <a:extLst>
              <a:ext uri="{FF2B5EF4-FFF2-40B4-BE49-F238E27FC236}">
                <a16:creationId xmlns:a16="http://schemas.microsoft.com/office/drawing/2014/main" id="{9A4DC200-B144-64D3-5D85-3EDF3B640EB7}"/>
              </a:ext>
            </a:extLst>
          </p:cNvPr>
          <p:cNvGraphicFramePr>
            <a:graphicFrameLocks noGrp="1"/>
          </p:cNvGraphicFramePr>
          <p:nvPr>
            <p:extLst>
              <p:ext uri="{D42A27DB-BD31-4B8C-83A1-F6EECF244321}">
                <p14:modId xmlns:p14="http://schemas.microsoft.com/office/powerpoint/2010/main" val="3250453223"/>
              </p:ext>
            </p:extLst>
          </p:nvPr>
        </p:nvGraphicFramePr>
        <p:xfrm>
          <a:off x="859718" y="2299478"/>
          <a:ext cx="4121637" cy="1560144"/>
        </p:xfrm>
        <a:graphic>
          <a:graphicData uri="http://schemas.openxmlformats.org/drawingml/2006/table">
            <a:tbl>
              <a:tblPr firstRow="1" bandRow="1">
                <a:tableStyleId>{5940675A-B579-460E-94D1-54222C63F5DA}</a:tableStyleId>
              </a:tblPr>
              <a:tblGrid>
                <a:gridCol w="1093496">
                  <a:extLst>
                    <a:ext uri="{9D8B030D-6E8A-4147-A177-3AD203B41FA5}">
                      <a16:colId xmlns:a16="http://schemas.microsoft.com/office/drawing/2014/main" val="853033357"/>
                    </a:ext>
                  </a:extLst>
                </a:gridCol>
                <a:gridCol w="714977">
                  <a:extLst>
                    <a:ext uri="{9D8B030D-6E8A-4147-A177-3AD203B41FA5}">
                      <a16:colId xmlns:a16="http://schemas.microsoft.com/office/drawing/2014/main" val="564724866"/>
                    </a:ext>
                  </a:extLst>
                </a:gridCol>
                <a:gridCol w="664510">
                  <a:extLst>
                    <a:ext uri="{9D8B030D-6E8A-4147-A177-3AD203B41FA5}">
                      <a16:colId xmlns:a16="http://schemas.microsoft.com/office/drawing/2014/main" val="2664787474"/>
                    </a:ext>
                  </a:extLst>
                </a:gridCol>
                <a:gridCol w="824327">
                  <a:extLst>
                    <a:ext uri="{9D8B030D-6E8A-4147-A177-3AD203B41FA5}">
                      <a16:colId xmlns:a16="http://schemas.microsoft.com/office/drawing/2014/main" val="291213300"/>
                    </a:ext>
                  </a:extLst>
                </a:gridCol>
                <a:gridCol w="824327">
                  <a:extLst>
                    <a:ext uri="{9D8B030D-6E8A-4147-A177-3AD203B41FA5}">
                      <a16:colId xmlns:a16="http://schemas.microsoft.com/office/drawing/2014/main" val="3547465624"/>
                    </a:ext>
                  </a:extLst>
                </a:gridCol>
              </a:tblGrid>
              <a:tr h="390036">
                <a:tc>
                  <a:txBody>
                    <a:bodyPr/>
                    <a:lstStyle/>
                    <a:p>
                      <a:pPr algn="ctr"/>
                      <a:r>
                        <a:rPr lang="en-US" altLang="zh-CN" sz="1400" b="0" dirty="0"/>
                        <a:t>Models</a:t>
                      </a:r>
                      <a:endParaRPr lang="zh-CN" altLang="en-US" sz="1400" b="0" dirty="0">
                        <a:latin typeface="Arial" panose="020B0604020202020204" pitchFamily="34" charset="0"/>
                        <a:cs typeface="Arial" panose="020B0604020202020204" pitchFamily="34" charset="0"/>
                      </a:endParaRPr>
                    </a:p>
                  </a:txBody>
                  <a:tcPr/>
                </a:tc>
                <a:tc>
                  <a:txBody>
                    <a:bodyPr/>
                    <a:lstStyle/>
                    <a:p>
                      <a:pPr algn="ctr"/>
                      <a:r>
                        <a:rPr lang="en-US" altLang="zh-CN" sz="1400" b="0" dirty="0"/>
                        <a:t>SL</a:t>
                      </a:r>
                      <a:endParaRPr lang="zh-CN" altLang="en-US" sz="1400" b="0" dirty="0">
                        <a:latin typeface="Arial" panose="020B0604020202020204" pitchFamily="34" charset="0"/>
                        <a:cs typeface="Arial" panose="020B0604020202020204" pitchFamily="34" charset="0"/>
                      </a:endParaRPr>
                    </a:p>
                  </a:txBody>
                  <a:tcPr/>
                </a:tc>
                <a:tc gridSpan="3">
                  <a:txBody>
                    <a:bodyPr/>
                    <a:lstStyle/>
                    <a:p>
                      <a:pPr algn="ctr"/>
                      <a:r>
                        <a:rPr lang="en-US" altLang="zh-CN" sz="1400" b="0" dirty="0"/>
                        <a:t>Meta-Face2Exp</a:t>
                      </a:r>
                      <a:endParaRPr lang="en-US" altLang="zh-CN" sz="1400" b="0" dirty="0">
                        <a:latin typeface="Arial" panose="020B0604020202020204" pitchFamily="34" charset="0"/>
                        <a:cs typeface="Arial" panose="020B0604020202020204" pitchFamily="34" charset="0"/>
                      </a:endParaRPr>
                    </a:p>
                  </a:txBody>
                  <a:tcPr/>
                </a:tc>
                <a:tc hMerge="1">
                  <a:txBody>
                    <a:bodyPr/>
                    <a:lstStyle/>
                    <a:p>
                      <a:endParaRPr lang="zh-CN" altLang="en-US" sz="3200" dirty="0">
                        <a:latin typeface="Arial" panose="020B0604020202020204" pitchFamily="34" charset="0"/>
                        <a:cs typeface="Arial" panose="020B0604020202020204" pitchFamily="34" charset="0"/>
                      </a:endParaRPr>
                    </a:p>
                  </a:txBody>
                  <a:tcPr/>
                </a:tc>
                <a:tc hMerge="1">
                  <a:txBody>
                    <a:bodyPr/>
                    <a:lstStyle/>
                    <a:p>
                      <a:endParaRPr lang="zh-CN" altLang="en-US" sz="3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665788450"/>
                  </a:ext>
                </a:extLst>
              </a:tr>
              <a:tr h="390036">
                <a:tc>
                  <a:txBody>
                    <a:bodyPr/>
                    <a:lstStyle/>
                    <a:p>
                      <a:pPr algn="ctr"/>
                      <a:r>
                        <a:rPr lang="en-US" altLang="zh-CN" sz="1400" dirty="0"/>
                        <a:t>Data size</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5%</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67684326"/>
                  </a:ext>
                </a:extLst>
              </a:tr>
              <a:tr h="390036">
                <a:tc>
                  <a:txBody>
                    <a:bodyPr/>
                    <a:lstStyle/>
                    <a:p>
                      <a:pPr algn="ctr"/>
                      <a:r>
                        <a:rPr lang="en-US" altLang="zh-CN" sz="1400" dirty="0"/>
                        <a:t>Mean Acc</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58.37</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53.54</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61.66</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64.23</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50944957"/>
                  </a:ext>
                </a:extLst>
              </a:tr>
              <a:tr h="390036">
                <a:tc>
                  <a:txBody>
                    <a:bodyPr/>
                    <a:lstStyle/>
                    <a:p>
                      <a:pPr algn="ctr"/>
                      <a:r>
                        <a:rPr lang="en-US" altLang="zh-CN" sz="1400" dirty="0"/>
                        <a:t>Std Acc</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21.53</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14.41</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10.69</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10.07</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37795099"/>
                  </a:ext>
                </a:extLst>
              </a:tr>
            </a:tbl>
          </a:graphicData>
        </a:graphic>
      </p:graphicFrame>
      <p:graphicFrame>
        <p:nvGraphicFramePr>
          <p:cNvPr id="5" name="表格 33">
            <a:extLst>
              <a:ext uri="{FF2B5EF4-FFF2-40B4-BE49-F238E27FC236}">
                <a16:creationId xmlns:a16="http://schemas.microsoft.com/office/drawing/2014/main" id="{00F87F86-D058-021C-1D06-E3B144632FB4}"/>
              </a:ext>
            </a:extLst>
          </p:cNvPr>
          <p:cNvGraphicFramePr>
            <a:graphicFrameLocks noGrp="1"/>
          </p:cNvGraphicFramePr>
          <p:nvPr/>
        </p:nvGraphicFramePr>
        <p:xfrm>
          <a:off x="5119578" y="2299478"/>
          <a:ext cx="3886199" cy="1560144"/>
        </p:xfrm>
        <a:graphic>
          <a:graphicData uri="http://schemas.openxmlformats.org/drawingml/2006/table">
            <a:tbl>
              <a:tblPr firstRow="1" bandRow="1">
                <a:tableStyleId>{5940675A-B579-460E-94D1-54222C63F5DA}</a:tableStyleId>
              </a:tblPr>
              <a:tblGrid>
                <a:gridCol w="1031033">
                  <a:extLst>
                    <a:ext uri="{9D8B030D-6E8A-4147-A177-3AD203B41FA5}">
                      <a16:colId xmlns:a16="http://schemas.microsoft.com/office/drawing/2014/main" val="853033357"/>
                    </a:ext>
                  </a:extLst>
                </a:gridCol>
                <a:gridCol w="674136">
                  <a:extLst>
                    <a:ext uri="{9D8B030D-6E8A-4147-A177-3AD203B41FA5}">
                      <a16:colId xmlns:a16="http://schemas.microsoft.com/office/drawing/2014/main" val="564724866"/>
                    </a:ext>
                  </a:extLst>
                </a:gridCol>
                <a:gridCol w="675885">
                  <a:extLst>
                    <a:ext uri="{9D8B030D-6E8A-4147-A177-3AD203B41FA5}">
                      <a16:colId xmlns:a16="http://schemas.microsoft.com/office/drawing/2014/main" val="2664787474"/>
                    </a:ext>
                  </a:extLst>
                </a:gridCol>
                <a:gridCol w="727906">
                  <a:extLst>
                    <a:ext uri="{9D8B030D-6E8A-4147-A177-3AD203B41FA5}">
                      <a16:colId xmlns:a16="http://schemas.microsoft.com/office/drawing/2014/main" val="291213300"/>
                    </a:ext>
                  </a:extLst>
                </a:gridCol>
                <a:gridCol w="777239">
                  <a:extLst>
                    <a:ext uri="{9D8B030D-6E8A-4147-A177-3AD203B41FA5}">
                      <a16:colId xmlns:a16="http://schemas.microsoft.com/office/drawing/2014/main" val="3547465624"/>
                    </a:ext>
                  </a:extLst>
                </a:gridCol>
              </a:tblGrid>
              <a:tr h="390036">
                <a:tc>
                  <a:txBody>
                    <a:bodyPr/>
                    <a:lstStyle/>
                    <a:p>
                      <a:pPr algn="ctr"/>
                      <a:r>
                        <a:rPr lang="en-US" altLang="zh-CN" sz="1400" dirty="0"/>
                        <a:t>Models</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SL</a:t>
                      </a:r>
                      <a:endParaRPr lang="zh-CN" altLang="en-US" sz="1400" dirty="0">
                        <a:latin typeface="Arial" panose="020B0604020202020204" pitchFamily="34" charset="0"/>
                        <a:cs typeface="Arial" panose="020B0604020202020204" pitchFamily="34" charset="0"/>
                      </a:endParaRPr>
                    </a:p>
                  </a:txBody>
                  <a:tcPr/>
                </a:tc>
                <a:tc gridSpan="3">
                  <a:txBody>
                    <a:bodyPr/>
                    <a:lstStyle/>
                    <a:p>
                      <a:pPr algn="ctr"/>
                      <a:r>
                        <a:rPr lang="en-US" altLang="zh-CN" sz="1400" dirty="0"/>
                        <a:t>Meta-Face2Exp</a:t>
                      </a:r>
                      <a:endParaRPr lang="en-US" altLang="zh-CN" sz="1400" dirty="0">
                        <a:latin typeface="Arial" panose="020B0604020202020204" pitchFamily="34" charset="0"/>
                        <a:cs typeface="Arial" panose="020B0604020202020204" pitchFamily="34" charset="0"/>
                      </a:endParaRPr>
                    </a:p>
                  </a:txBody>
                  <a:tcPr/>
                </a:tc>
                <a:tc hMerge="1">
                  <a:txBody>
                    <a:bodyPr/>
                    <a:lstStyle/>
                    <a:p>
                      <a:endParaRPr lang="zh-CN" altLang="en-US" sz="3200" dirty="0">
                        <a:latin typeface="Arial" panose="020B0604020202020204" pitchFamily="34" charset="0"/>
                        <a:cs typeface="Arial" panose="020B0604020202020204" pitchFamily="34" charset="0"/>
                      </a:endParaRPr>
                    </a:p>
                  </a:txBody>
                  <a:tcPr/>
                </a:tc>
                <a:tc hMerge="1">
                  <a:txBody>
                    <a:bodyPr/>
                    <a:lstStyle/>
                    <a:p>
                      <a:endParaRPr lang="zh-CN" altLang="en-US" sz="3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665788450"/>
                  </a:ext>
                </a:extLst>
              </a:tr>
              <a:tr h="390036">
                <a:tc>
                  <a:txBody>
                    <a:bodyPr/>
                    <a:lstStyle/>
                    <a:p>
                      <a:pPr algn="ctr"/>
                      <a:r>
                        <a:rPr lang="en-US" altLang="zh-CN" sz="1400" dirty="0"/>
                        <a:t>Data size</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25%</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50%</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67684326"/>
                  </a:ext>
                </a:extLst>
              </a:tr>
              <a:tr h="390036">
                <a:tc>
                  <a:txBody>
                    <a:bodyPr/>
                    <a:lstStyle/>
                    <a:p>
                      <a:pPr algn="ctr"/>
                      <a:r>
                        <a:rPr lang="en-US" altLang="zh-CN" sz="1400" dirty="0"/>
                        <a:t>Mean Acc</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84.16</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80.87</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85.04</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88.54</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50944957"/>
                  </a:ext>
                </a:extLst>
              </a:tr>
              <a:tr h="390036">
                <a:tc>
                  <a:txBody>
                    <a:bodyPr/>
                    <a:lstStyle/>
                    <a:p>
                      <a:pPr algn="ctr"/>
                      <a:r>
                        <a:rPr lang="en-US" altLang="zh-CN" sz="1400" dirty="0"/>
                        <a:t>Std Acc</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15.48</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9.43</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9.43</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10.00</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37795099"/>
                  </a:ext>
                </a:extLst>
              </a:tr>
            </a:tbl>
          </a:graphicData>
        </a:graphic>
      </p:graphicFrame>
      <p:sp>
        <p:nvSpPr>
          <p:cNvPr id="7" name="矩形 6">
            <a:extLst>
              <a:ext uri="{FF2B5EF4-FFF2-40B4-BE49-F238E27FC236}">
                <a16:creationId xmlns:a16="http://schemas.microsoft.com/office/drawing/2014/main" id="{1FBA53AD-E2FC-AAAF-4A35-1F488806CA4A}"/>
              </a:ext>
            </a:extLst>
          </p:cNvPr>
          <p:cNvSpPr/>
          <p:nvPr/>
        </p:nvSpPr>
        <p:spPr>
          <a:xfrm>
            <a:off x="3314700" y="2679406"/>
            <a:ext cx="842630" cy="1180215"/>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noFill/>
            </a:endParaRPr>
          </a:p>
        </p:txBody>
      </p:sp>
      <p:sp>
        <p:nvSpPr>
          <p:cNvPr id="9" name="矩形 8">
            <a:extLst>
              <a:ext uri="{FF2B5EF4-FFF2-40B4-BE49-F238E27FC236}">
                <a16:creationId xmlns:a16="http://schemas.microsoft.com/office/drawing/2014/main" id="{4D2FE65C-A40A-BE7F-9A6F-54A9D602E1FE}"/>
              </a:ext>
            </a:extLst>
          </p:cNvPr>
          <p:cNvSpPr/>
          <p:nvPr/>
        </p:nvSpPr>
        <p:spPr>
          <a:xfrm>
            <a:off x="7506585" y="2679406"/>
            <a:ext cx="723015" cy="1180216"/>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noFill/>
            </a:endParaRPr>
          </a:p>
        </p:txBody>
      </p:sp>
      <p:sp>
        <p:nvSpPr>
          <p:cNvPr id="4" name="文本框 3">
            <a:extLst>
              <a:ext uri="{FF2B5EF4-FFF2-40B4-BE49-F238E27FC236}">
                <a16:creationId xmlns:a16="http://schemas.microsoft.com/office/drawing/2014/main" id="{E8AFDC4E-C3D7-B4D6-B81C-1BC64107F664}"/>
              </a:ext>
            </a:extLst>
          </p:cNvPr>
          <p:cNvSpPr txBox="1"/>
          <p:nvPr/>
        </p:nvSpPr>
        <p:spPr>
          <a:xfrm>
            <a:off x="2137144" y="1879545"/>
            <a:ext cx="1081130" cy="369332"/>
          </a:xfrm>
          <a:prstGeom prst="rect">
            <a:avLst/>
          </a:prstGeom>
          <a:noFill/>
        </p:spPr>
        <p:txBody>
          <a:bodyPr wrap="none" rtlCol="0">
            <a:spAutoFit/>
          </a:bodyPr>
          <a:lstStyle/>
          <a:p>
            <a:r>
              <a:rPr lang="en-US" altLang="zh-CN" dirty="0" err="1"/>
              <a:t>AffectNet</a:t>
            </a:r>
            <a:endParaRPr lang="zh-CN" altLang="en-US" dirty="0"/>
          </a:p>
        </p:txBody>
      </p:sp>
      <p:sp>
        <p:nvSpPr>
          <p:cNvPr id="10" name="文本框 9">
            <a:extLst>
              <a:ext uri="{FF2B5EF4-FFF2-40B4-BE49-F238E27FC236}">
                <a16:creationId xmlns:a16="http://schemas.microsoft.com/office/drawing/2014/main" id="{6BC45A8F-8927-ED2A-37D8-4FB943781FDF}"/>
              </a:ext>
            </a:extLst>
          </p:cNvPr>
          <p:cNvSpPr txBox="1"/>
          <p:nvPr/>
        </p:nvSpPr>
        <p:spPr>
          <a:xfrm>
            <a:off x="6197009" y="1902356"/>
            <a:ext cx="886781" cy="369332"/>
          </a:xfrm>
          <a:prstGeom prst="rect">
            <a:avLst/>
          </a:prstGeom>
          <a:noFill/>
        </p:spPr>
        <p:txBody>
          <a:bodyPr wrap="none" rtlCol="0">
            <a:spAutoFit/>
          </a:bodyPr>
          <a:lstStyle/>
          <a:p>
            <a:r>
              <a:rPr lang="en-US" altLang="zh-CN" dirty="0"/>
              <a:t>RAF-DB</a:t>
            </a:r>
            <a:endParaRPr lang="zh-CN" altLang="en-US" dirty="0"/>
          </a:p>
        </p:txBody>
      </p:sp>
    </p:spTree>
    <p:extLst>
      <p:ext uri="{BB962C8B-B14F-4D97-AF65-F5344CB8AC3E}">
        <p14:creationId xmlns:p14="http://schemas.microsoft.com/office/powerpoint/2010/main" val="4187101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319AD2-C03E-E2CC-DB4E-CE8A983DECB9}"/>
              </a:ext>
            </a:extLst>
          </p:cNvPr>
          <p:cNvSpPr>
            <a:spLocks noGrp="1"/>
          </p:cNvSpPr>
          <p:nvPr>
            <p:ph type="title"/>
          </p:nvPr>
        </p:nvSpPr>
        <p:spPr/>
        <p:txBody>
          <a:bodyPr/>
          <a:lstStyle/>
          <a:p>
            <a:r>
              <a:rPr lang="en-US" altLang="zh-CN" dirty="0"/>
              <a:t>Evaluation on class imbalance</a:t>
            </a:r>
            <a:endParaRPr lang="zh-CN" altLang="en-US" dirty="0"/>
          </a:p>
        </p:txBody>
      </p:sp>
      <p:sp>
        <p:nvSpPr>
          <p:cNvPr id="3" name="内容占位符 2">
            <a:extLst>
              <a:ext uri="{FF2B5EF4-FFF2-40B4-BE49-F238E27FC236}">
                <a16:creationId xmlns:a16="http://schemas.microsoft.com/office/drawing/2014/main" id="{5E6C202D-39B5-3643-F4FE-EC637B0BFD9B}"/>
              </a:ext>
            </a:extLst>
          </p:cNvPr>
          <p:cNvSpPr>
            <a:spLocks noGrp="1"/>
          </p:cNvSpPr>
          <p:nvPr>
            <p:ph idx="1"/>
          </p:nvPr>
        </p:nvSpPr>
        <p:spPr/>
        <p:txBody>
          <a:bodyPr/>
          <a:lstStyle/>
          <a:p>
            <a:r>
              <a:rPr lang="en-US" altLang="zh-CN" dirty="0"/>
              <a:t>Size of labeled data</a:t>
            </a:r>
            <a:endParaRPr lang="zh-CN" altLang="en-US" dirty="0"/>
          </a:p>
        </p:txBody>
      </p:sp>
      <p:graphicFrame>
        <p:nvGraphicFramePr>
          <p:cNvPr id="8" name="表格 33">
            <a:extLst>
              <a:ext uri="{FF2B5EF4-FFF2-40B4-BE49-F238E27FC236}">
                <a16:creationId xmlns:a16="http://schemas.microsoft.com/office/drawing/2014/main" id="{9A4DC200-B144-64D3-5D85-3EDF3B640EB7}"/>
              </a:ext>
            </a:extLst>
          </p:cNvPr>
          <p:cNvGraphicFramePr>
            <a:graphicFrameLocks noGrp="1"/>
          </p:cNvGraphicFramePr>
          <p:nvPr/>
        </p:nvGraphicFramePr>
        <p:xfrm>
          <a:off x="859718" y="2299478"/>
          <a:ext cx="4121637" cy="1560144"/>
        </p:xfrm>
        <a:graphic>
          <a:graphicData uri="http://schemas.openxmlformats.org/drawingml/2006/table">
            <a:tbl>
              <a:tblPr firstRow="1" bandRow="1">
                <a:tableStyleId>{5940675A-B579-460E-94D1-54222C63F5DA}</a:tableStyleId>
              </a:tblPr>
              <a:tblGrid>
                <a:gridCol w="1093496">
                  <a:extLst>
                    <a:ext uri="{9D8B030D-6E8A-4147-A177-3AD203B41FA5}">
                      <a16:colId xmlns:a16="http://schemas.microsoft.com/office/drawing/2014/main" val="853033357"/>
                    </a:ext>
                  </a:extLst>
                </a:gridCol>
                <a:gridCol w="714977">
                  <a:extLst>
                    <a:ext uri="{9D8B030D-6E8A-4147-A177-3AD203B41FA5}">
                      <a16:colId xmlns:a16="http://schemas.microsoft.com/office/drawing/2014/main" val="564724866"/>
                    </a:ext>
                  </a:extLst>
                </a:gridCol>
                <a:gridCol w="664510">
                  <a:extLst>
                    <a:ext uri="{9D8B030D-6E8A-4147-A177-3AD203B41FA5}">
                      <a16:colId xmlns:a16="http://schemas.microsoft.com/office/drawing/2014/main" val="2664787474"/>
                    </a:ext>
                  </a:extLst>
                </a:gridCol>
                <a:gridCol w="824327">
                  <a:extLst>
                    <a:ext uri="{9D8B030D-6E8A-4147-A177-3AD203B41FA5}">
                      <a16:colId xmlns:a16="http://schemas.microsoft.com/office/drawing/2014/main" val="291213300"/>
                    </a:ext>
                  </a:extLst>
                </a:gridCol>
                <a:gridCol w="824327">
                  <a:extLst>
                    <a:ext uri="{9D8B030D-6E8A-4147-A177-3AD203B41FA5}">
                      <a16:colId xmlns:a16="http://schemas.microsoft.com/office/drawing/2014/main" val="3547465624"/>
                    </a:ext>
                  </a:extLst>
                </a:gridCol>
              </a:tblGrid>
              <a:tr h="390036">
                <a:tc>
                  <a:txBody>
                    <a:bodyPr/>
                    <a:lstStyle/>
                    <a:p>
                      <a:pPr algn="ctr"/>
                      <a:r>
                        <a:rPr lang="en-US" altLang="zh-CN" sz="1400" b="0" dirty="0"/>
                        <a:t>Models</a:t>
                      </a:r>
                      <a:endParaRPr lang="zh-CN" altLang="en-US" sz="1400" b="0" dirty="0">
                        <a:latin typeface="Arial" panose="020B0604020202020204" pitchFamily="34" charset="0"/>
                        <a:cs typeface="Arial" panose="020B0604020202020204" pitchFamily="34" charset="0"/>
                      </a:endParaRPr>
                    </a:p>
                  </a:txBody>
                  <a:tcPr/>
                </a:tc>
                <a:tc>
                  <a:txBody>
                    <a:bodyPr/>
                    <a:lstStyle/>
                    <a:p>
                      <a:pPr algn="ctr"/>
                      <a:r>
                        <a:rPr lang="en-US" altLang="zh-CN" sz="1400" b="0" dirty="0"/>
                        <a:t>SL</a:t>
                      </a:r>
                      <a:endParaRPr lang="zh-CN" altLang="en-US" sz="1400" b="0" dirty="0">
                        <a:latin typeface="Arial" panose="020B0604020202020204" pitchFamily="34" charset="0"/>
                        <a:cs typeface="Arial" panose="020B0604020202020204" pitchFamily="34" charset="0"/>
                      </a:endParaRPr>
                    </a:p>
                  </a:txBody>
                  <a:tcPr/>
                </a:tc>
                <a:tc gridSpan="3">
                  <a:txBody>
                    <a:bodyPr/>
                    <a:lstStyle/>
                    <a:p>
                      <a:pPr algn="ctr"/>
                      <a:r>
                        <a:rPr lang="en-US" altLang="zh-CN" sz="1400" b="0" dirty="0"/>
                        <a:t>Meta-Face2Exp</a:t>
                      </a:r>
                      <a:endParaRPr lang="en-US" altLang="zh-CN" sz="1400" b="0" dirty="0">
                        <a:latin typeface="Arial" panose="020B0604020202020204" pitchFamily="34" charset="0"/>
                        <a:cs typeface="Arial" panose="020B0604020202020204" pitchFamily="34" charset="0"/>
                      </a:endParaRPr>
                    </a:p>
                  </a:txBody>
                  <a:tcPr/>
                </a:tc>
                <a:tc hMerge="1">
                  <a:txBody>
                    <a:bodyPr/>
                    <a:lstStyle/>
                    <a:p>
                      <a:endParaRPr lang="zh-CN" altLang="en-US" sz="3200" dirty="0">
                        <a:latin typeface="Arial" panose="020B0604020202020204" pitchFamily="34" charset="0"/>
                        <a:cs typeface="Arial" panose="020B0604020202020204" pitchFamily="34" charset="0"/>
                      </a:endParaRPr>
                    </a:p>
                  </a:txBody>
                  <a:tcPr/>
                </a:tc>
                <a:tc hMerge="1">
                  <a:txBody>
                    <a:bodyPr/>
                    <a:lstStyle/>
                    <a:p>
                      <a:endParaRPr lang="zh-CN" altLang="en-US" sz="3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665788450"/>
                  </a:ext>
                </a:extLst>
              </a:tr>
              <a:tr h="390036">
                <a:tc>
                  <a:txBody>
                    <a:bodyPr/>
                    <a:lstStyle/>
                    <a:p>
                      <a:pPr algn="ctr"/>
                      <a:r>
                        <a:rPr lang="en-US" altLang="zh-CN" sz="1400" dirty="0"/>
                        <a:t>Data size</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5%</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67684326"/>
                  </a:ext>
                </a:extLst>
              </a:tr>
              <a:tr h="390036">
                <a:tc>
                  <a:txBody>
                    <a:bodyPr/>
                    <a:lstStyle/>
                    <a:p>
                      <a:pPr algn="ctr"/>
                      <a:r>
                        <a:rPr lang="en-US" altLang="zh-CN" sz="1400" dirty="0"/>
                        <a:t>Mean Acc</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58.37</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53.54</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61.66</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64.23</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50944957"/>
                  </a:ext>
                </a:extLst>
              </a:tr>
              <a:tr h="390036">
                <a:tc>
                  <a:txBody>
                    <a:bodyPr/>
                    <a:lstStyle/>
                    <a:p>
                      <a:pPr algn="ctr"/>
                      <a:r>
                        <a:rPr lang="en-US" altLang="zh-CN" sz="1400" dirty="0"/>
                        <a:t>Std Acc</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21.53</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14.41</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10.69</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10.07</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37795099"/>
                  </a:ext>
                </a:extLst>
              </a:tr>
            </a:tbl>
          </a:graphicData>
        </a:graphic>
      </p:graphicFrame>
      <p:graphicFrame>
        <p:nvGraphicFramePr>
          <p:cNvPr id="5" name="表格 33">
            <a:extLst>
              <a:ext uri="{FF2B5EF4-FFF2-40B4-BE49-F238E27FC236}">
                <a16:creationId xmlns:a16="http://schemas.microsoft.com/office/drawing/2014/main" id="{00F87F86-D058-021C-1D06-E3B144632FB4}"/>
              </a:ext>
            </a:extLst>
          </p:cNvPr>
          <p:cNvGraphicFramePr>
            <a:graphicFrameLocks noGrp="1"/>
          </p:cNvGraphicFramePr>
          <p:nvPr/>
        </p:nvGraphicFramePr>
        <p:xfrm>
          <a:off x="5119578" y="2299478"/>
          <a:ext cx="3886199" cy="1560144"/>
        </p:xfrm>
        <a:graphic>
          <a:graphicData uri="http://schemas.openxmlformats.org/drawingml/2006/table">
            <a:tbl>
              <a:tblPr firstRow="1" bandRow="1">
                <a:tableStyleId>{5940675A-B579-460E-94D1-54222C63F5DA}</a:tableStyleId>
              </a:tblPr>
              <a:tblGrid>
                <a:gridCol w="1031033">
                  <a:extLst>
                    <a:ext uri="{9D8B030D-6E8A-4147-A177-3AD203B41FA5}">
                      <a16:colId xmlns:a16="http://schemas.microsoft.com/office/drawing/2014/main" val="853033357"/>
                    </a:ext>
                  </a:extLst>
                </a:gridCol>
                <a:gridCol w="674136">
                  <a:extLst>
                    <a:ext uri="{9D8B030D-6E8A-4147-A177-3AD203B41FA5}">
                      <a16:colId xmlns:a16="http://schemas.microsoft.com/office/drawing/2014/main" val="564724866"/>
                    </a:ext>
                  </a:extLst>
                </a:gridCol>
                <a:gridCol w="675885">
                  <a:extLst>
                    <a:ext uri="{9D8B030D-6E8A-4147-A177-3AD203B41FA5}">
                      <a16:colId xmlns:a16="http://schemas.microsoft.com/office/drawing/2014/main" val="2664787474"/>
                    </a:ext>
                  </a:extLst>
                </a:gridCol>
                <a:gridCol w="727906">
                  <a:extLst>
                    <a:ext uri="{9D8B030D-6E8A-4147-A177-3AD203B41FA5}">
                      <a16:colId xmlns:a16="http://schemas.microsoft.com/office/drawing/2014/main" val="291213300"/>
                    </a:ext>
                  </a:extLst>
                </a:gridCol>
                <a:gridCol w="777239">
                  <a:extLst>
                    <a:ext uri="{9D8B030D-6E8A-4147-A177-3AD203B41FA5}">
                      <a16:colId xmlns:a16="http://schemas.microsoft.com/office/drawing/2014/main" val="3547465624"/>
                    </a:ext>
                  </a:extLst>
                </a:gridCol>
              </a:tblGrid>
              <a:tr h="390036">
                <a:tc>
                  <a:txBody>
                    <a:bodyPr/>
                    <a:lstStyle/>
                    <a:p>
                      <a:pPr algn="ctr"/>
                      <a:r>
                        <a:rPr lang="en-US" altLang="zh-CN" sz="1400" dirty="0"/>
                        <a:t>Models</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SL</a:t>
                      </a:r>
                      <a:endParaRPr lang="zh-CN" altLang="en-US" sz="1400" dirty="0">
                        <a:latin typeface="Arial" panose="020B0604020202020204" pitchFamily="34" charset="0"/>
                        <a:cs typeface="Arial" panose="020B0604020202020204" pitchFamily="34" charset="0"/>
                      </a:endParaRPr>
                    </a:p>
                  </a:txBody>
                  <a:tcPr/>
                </a:tc>
                <a:tc gridSpan="3">
                  <a:txBody>
                    <a:bodyPr/>
                    <a:lstStyle/>
                    <a:p>
                      <a:pPr algn="ctr"/>
                      <a:r>
                        <a:rPr lang="en-US" altLang="zh-CN" sz="1400" dirty="0"/>
                        <a:t>Meta-Face2Exp</a:t>
                      </a:r>
                      <a:endParaRPr lang="en-US" altLang="zh-CN" sz="1400" dirty="0">
                        <a:latin typeface="Arial" panose="020B0604020202020204" pitchFamily="34" charset="0"/>
                        <a:cs typeface="Arial" panose="020B0604020202020204" pitchFamily="34" charset="0"/>
                      </a:endParaRPr>
                    </a:p>
                  </a:txBody>
                  <a:tcPr/>
                </a:tc>
                <a:tc hMerge="1">
                  <a:txBody>
                    <a:bodyPr/>
                    <a:lstStyle/>
                    <a:p>
                      <a:endParaRPr lang="zh-CN" altLang="en-US" sz="3200" dirty="0">
                        <a:latin typeface="Arial" panose="020B0604020202020204" pitchFamily="34" charset="0"/>
                        <a:cs typeface="Arial" panose="020B0604020202020204" pitchFamily="34" charset="0"/>
                      </a:endParaRPr>
                    </a:p>
                  </a:txBody>
                  <a:tcPr/>
                </a:tc>
                <a:tc hMerge="1">
                  <a:txBody>
                    <a:bodyPr/>
                    <a:lstStyle/>
                    <a:p>
                      <a:endParaRPr lang="zh-CN" altLang="en-US" sz="32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665788450"/>
                  </a:ext>
                </a:extLst>
              </a:tr>
              <a:tr h="390036">
                <a:tc>
                  <a:txBody>
                    <a:bodyPr/>
                    <a:lstStyle/>
                    <a:p>
                      <a:pPr algn="ctr"/>
                      <a:r>
                        <a:rPr lang="en-US" altLang="zh-CN" sz="1400" dirty="0"/>
                        <a:t>Data size</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25%</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50%</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67684326"/>
                  </a:ext>
                </a:extLst>
              </a:tr>
              <a:tr h="390036">
                <a:tc>
                  <a:txBody>
                    <a:bodyPr/>
                    <a:lstStyle/>
                    <a:p>
                      <a:pPr algn="ctr"/>
                      <a:r>
                        <a:rPr lang="en-US" altLang="zh-CN" sz="1400" dirty="0"/>
                        <a:t>Mean Acc</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84.16</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80.87</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85.04</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88.54</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50944957"/>
                  </a:ext>
                </a:extLst>
              </a:tr>
              <a:tr h="390036">
                <a:tc>
                  <a:txBody>
                    <a:bodyPr/>
                    <a:lstStyle/>
                    <a:p>
                      <a:pPr algn="ctr"/>
                      <a:r>
                        <a:rPr lang="en-US" altLang="zh-CN" sz="1400" dirty="0"/>
                        <a:t>Std Acc</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15.48</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9.43</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9.43</a:t>
                      </a:r>
                      <a:endParaRPr lang="zh-CN" altLang="en-US" sz="1400" dirty="0">
                        <a:latin typeface="Arial" panose="020B0604020202020204" pitchFamily="34" charset="0"/>
                        <a:cs typeface="Arial" panose="020B0604020202020204" pitchFamily="34" charset="0"/>
                      </a:endParaRPr>
                    </a:p>
                  </a:txBody>
                  <a:tcPr/>
                </a:tc>
                <a:tc>
                  <a:txBody>
                    <a:bodyPr/>
                    <a:lstStyle/>
                    <a:p>
                      <a:pPr algn="ctr"/>
                      <a:r>
                        <a:rPr lang="en-US" altLang="zh-CN" sz="1400" dirty="0"/>
                        <a:t>10.00</a:t>
                      </a:r>
                      <a:endParaRPr lang="zh-CN" alt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737795099"/>
                  </a:ext>
                </a:extLst>
              </a:tr>
            </a:tbl>
          </a:graphicData>
        </a:graphic>
      </p:graphicFrame>
      <p:sp>
        <p:nvSpPr>
          <p:cNvPr id="7" name="矩形 6">
            <a:extLst>
              <a:ext uri="{FF2B5EF4-FFF2-40B4-BE49-F238E27FC236}">
                <a16:creationId xmlns:a16="http://schemas.microsoft.com/office/drawing/2014/main" id="{1FBA53AD-E2FC-AAAF-4A35-1F488806CA4A}"/>
              </a:ext>
            </a:extLst>
          </p:cNvPr>
          <p:cNvSpPr/>
          <p:nvPr/>
        </p:nvSpPr>
        <p:spPr>
          <a:xfrm>
            <a:off x="859718" y="3439633"/>
            <a:ext cx="4121636" cy="419988"/>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noFill/>
            </a:endParaRPr>
          </a:p>
        </p:txBody>
      </p:sp>
      <p:sp>
        <p:nvSpPr>
          <p:cNvPr id="9" name="矩形 8">
            <a:extLst>
              <a:ext uri="{FF2B5EF4-FFF2-40B4-BE49-F238E27FC236}">
                <a16:creationId xmlns:a16="http://schemas.microsoft.com/office/drawing/2014/main" id="{4D2FE65C-A40A-BE7F-9A6F-54A9D602E1FE}"/>
              </a:ext>
            </a:extLst>
          </p:cNvPr>
          <p:cNvSpPr/>
          <p:nvPr/>
        </p:nvSpPr>
        <p:spPr>
          <a:xfrm>
            <a:off x="5119577" y="3439632"/>
            <a:ext cx="3886199" cy="419989"/>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noFill/>
            </a:endParaRPr>
          </a:p>
        </p:txBody>
      </p:sp>
      <p:sp>
        <p:nvSpPr>
          <p:cNvPr id="4" name="文本框 3">
            <a:extLst>
              <a:ext uri="{FF2B5EF4-FFF2-40B4-BE49-F238E27FC236}">
                <a16:creationId xmlns:a16="http://schemas.microsoft.com/office/drawing/2014/main" id="{E8AFDC4E-C3D7-B4D6-B81C-1BC64107F664}"/>
              </a:ext>
            </a:extLst>
          </p:cNvPr>
          <p:cNvSpPr txBox="1"/>
          <p:nvPr/>
        </p:nvSpPr>
        <p:spPr>
          <a:xfrm>
            <a:off x="2137144" y="1879545"/>
            <a:ext cx="1081130" cy="369332"/>
          </a:xfrm>
          <a:prstGeom prst="rect">
            <a:avLst/>
          </a:prstGeom>
          <a:noFill/>
        </p:spPr>
        <p:txBody>
          <a:bodyPr wrap="none" rtlCol="0">
            <a:spAutoFit/>
          </a:bodyPr>
          <a:lstStyle/>
          <a:p>
            <a:r>
              <a:rPr lang="en-US" altLang="zh-CN" dirty="0" err="1"/>
              <a:t>AffectNet</a:t>
            </a:r>
            <a:endParaRPr lang="zh-CN" altLang="en-US" dirty="0"/>
          </a:p>
        </p:txBody>
      </p:sp>
      <p:sp>
        <p:nvSpPr>
          <p:cNvPr id="10" name="文本框 9">
            <a:extLst>
              <a:ext uri="{FF2B5EF4-FFF2-40B4-BE49-F238E27FC236}">
                <a16:creationId xmlns:a16="http://schemas.microsoft.com/office/drawing/2014/main" id="{6BC45A8F-8927-ED2A-37D8-4FB943781FDF}"/>
              </a:ext>
            </a:extLst>
          </p:cNvPr>
          <p:cNvSpPr txBox="1"/>
          <p:nvPr/>
        </p:nvSpPr>
        <p:spPr>
          <a:xfrm>
            <a:off x="6197009" y="1902356"/>
            <a:ext cx="886781" cy="369332"/>
          </a:xfrm>
          <a:prstGeom prst="rect">
            <a:avLst/>
          </a:prstGeom>
          <a:noFill/>
        </p:spPr>
        <p:txBody>
          <a:bodyPr wrap="none" rtlCol="0">
            <a:spAutoFit/>
          </a:bodyPr>
          <a:lstStyle/>
          <a:p>
            <a:r>
              <a:rPr lang="en-US" altLang="zh-CN" dirty="0"/>
              <a:t>RAF-DB</a:t>
            </a:r>
            <a:endParaRPr lang="zh-CN" altLang="en-US" dirty="0"/>
          </a:p>
        </p:txBody>
      </p:sp>
    </p:spTree>
    <p:extLst>
      <p:ext uri="{BB962C8B-B14F-4D97-AF65-F5344CB8AC3E}">
        <p14:creationId xmlns:p14="http://schemas.microsoft.com/office/powerpoint/2010/main" val="3416589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ipe(down)">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C8CFD9-B271-861B-1D36-8E6A64A38D57}"/>
              </a:ext>
            </a:extLst>
          </p:cNvPr>
          <p:cNvSpPr>
            <a:spLocks noGrp="1"/>
          </p:cNvSpPr>
          <p:nvPr>
            <p:ph type="title"/>
          </p:nvPr>
        </p:nvSpPr>
        <p:spPr/>
        <p:txBody>
          <a:bodyPr/>
          <a:lstStyle/>
          <a:p>
            <a:r>
              <a:rPr lang="en-US" altLang="zh-CN" dirty="0"/>
              <a:t>Conclusions</a:t>
            </a:r>
            <a:endParaRPr lang="zh-CN" altLang="en-US" dirty="0"/>
          </a:p>
        </p:txBody>
      </p:sp>
      <p:sp>
        <p:nvSpPr>
          <p:cNvPr id="3" name="内容占位符 2">
            <a:extLst>
              <a:ext uri="{FF2B5EF4-FFF2-40B4-BE49-F238E27FC236}">
                <a16:creationId xmlns:a16="http://schemas.microsoft.com/office/drawing/2014/main" id="{F38573A9-1BBD-9590-53B1-544135B9A63E}"/>
              </a:ext>
            </a:extLst>
          </p:cNvPr>
          <p:cNvSpPr>
            <a:spLocks noGrp="1"/>
          </p:cNvSpPr>
          <p:nvPr>
            <p:ph idx="1"/>
          </p:nvPr>
        </p:nvSpPr>
        <p:spPr>
          <a:xfrm>
            <a:off x="628650" y="1369219"/>
            <a:ext cx="7886700" cy="3128440"/>
          </a:xfrm>
        </p:spPr>
        <p:txBody>
          <a:bodyPr>
            <a:normAutofit/>
          </a:bodyPr>
          <a:lstStyle/>
          <a:p>
            <a:pPr>
              <a:spcAft>
                <a:spcPts val="600"/>
              </a:spcAft>
            </a:pPr>
            <a:r>
              <a:rPr lang="en-US" altLang="zh-CN" sz="1800" dirty="0"/>
              <a:t>A </a:t>
            </a:r>
            <a:r>
              <a:rPr lang="en-US" altLang="zh-CN" sz="1800" dirty="0">
                <a:solidFill>
                  <a:srgbClr val="C00000"/>
                </a:solidFill>
              </a:rPr>
              <a:t>general</a:t>
            </a:r>
            <a:r>
              <a:rPr lang="en-US" altLang="zh-CN" sz="1800" dirty="0"/>
              <a:t> framework to utilize large unlabeled FR data for other face-related tasks (e.g., race/gender classification, age estimation) that lack high quality data </a:t>
            </a:r>
          </a:p>
          <a:p>
            <a:pPr>
              <a:spcAft>
                <a:spcPts val="600"/>
              </a:spcAft>
            </a:pPr>
            <a:r>
              <a:rPr lang="en-US" altLang="zh-CN" sz="1800" dirty="0"/>
              <a:t>We combat data biases: </a:t>
            </a:r>
            <a:r>
              <a:rPr lang="en-US" altLang="zh-CN" sz="1800" dirty="0">
                <a:solidFill>
                  <a:srgbClr val="C00000"/>
                </a:solidFill>
              </a:rPr>
              <a:t>class imbalance </a:t>
            </a:r>
            <a:r>
              <a:rPr lang="en-US" altLang="zh-CN" sz="1800" dirty="0"/>
              <a:t>and </a:t>
            </a:r>
            <a:r>
              <a:rPr lang="en-US" altLang="zh-CN" sz="1800" dirty="0">
                <a:solidFill>
                  <a:srgbClr val="C00000"/>
                </a:solidFill>
              </a:rPr>
              <a:t>distribution mismatch</a:t>
            </a:r>
            <a:r>
              <a:rPr lang="en-US" altLang="zh-CN" sz="1800" dirty="0"/>
              <a:t> to extract </a:t>
            </a:r>
            <a:r>
              <a:rPr lang="en-US" altLang="zh-CN" sz="1800" dirty="0">
                <a:solidFill>
                  <a:srgbClr val="C00000"/>
                </a:solidFill>
              </a:rPr>
              <a:t>de-biased </a:t>
            </a:r>
            <a:r>
              <a:rPr lang="en-US" altLang="zh-CN" sz="1800" dirty="0"/>
              <a:t>knowledge through the </a:t>
            </a:r>
            <a:r>
              <a:rPr lang="en-US" altLang="zh-CN" sz="1800" dirty="0">
                <a:solidFill>
                  <a:srgbClr val="C00000"/>
                </a:solidFill>
              </a:rPr>
              <a:t>circuit feedback </a:t>
            </a:r>
            <a:r>
              <a:rPr lang="en-US" altLang="zh-CN" sz="1800" dirty="0"/>
              <a:t>mechanism</a:t>
            </a:r>
          </a:p>
          <a:p>
            <a:pPr>
              <a:spcAft>
                <a:spcPts val="600"/>
              </a:spcAft>
            </a:pPr>
            <a:r>
              <a:rPr lang="en-US" altLang="zh-CN" sz="1800" dirty="0"/>
              <a:t>Our method can effectively produce </a:t>
            </a:r>
            <a:r>
              <a:rPr lang="en-US" altLang="zh-CN" sz="1800" dirty="0">
                <a:solidFill>
                  <a:srgbClr val="C00000"/>
                </a:solidFill>
              </a:rPr>
              <a:t>low std </a:t>
            </a:r>
            <a:r>
              <a:rPr lang="en-US" altLang="zh-CN" sz="1800" dirty="0"/>
              <a:t>and </a:t>
            </a:r>
            <a:r>
              <a:rPr lang="en-US" altLang="zh-CN" sz="1800" dirty="0">
                <a:solidFill>
                  <a:srgbClr val="C00000"/>
                </a:solidFill>
              </a:rPr>
              <a:t>high mean </a:t>
            </a:r>
            <a:r>
              <a:rPr lang="en-US" altLang="zh-CN" sz="1800" dirty="0"/>
              <a:t>accuracy with small labeled FER data  </a:t>
            </a:r>
          </a:p>
        </p:txBody>
      </p:sp>
    </p:spTree>
    <p:extLst>
      <p:ext uri="{BB962C8B-B14F-4D97-AF65-F5344CB8AC3E}">
        <p14:creationId xmlns:p14="http://schemas.microsoft.com/office/powerpoint/2010/main" val="2502735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413789-3853-77FA-2CAD-D4EEA88D26E9}"/>
              </a:ext>
            </a:extLst>
          </p:cNvPr>
          <p:cNvSpPr>
            <a:spLocks noGrp="1"/>
          </p:cNvSpPr>
          <p:nvPr>
            <p:ph type="title"/>
          </p:nvPr>
        </p:nvSpPr>
        <p:spPr/>
        <p:txBody>
          <a:bodyPr/>
          <a:lstStyle/>
          <a:p>
            <a:r>
              <a:rPr lang="en-US" altLang="zh-CN" dirty="0"/>
              <a:t>Challenges</a:t>
            </a:r>
            <a:endParaRPr lang="zh-CN" altLang="en-US" dirty="0"/>
          </a:p>
        </p:txBody>
      </p:sp>
      <p:sp>
        <p:nvSpPr>
          <p:cNvPr id="3" name="内容占位符 2">
            <a:extLst>
              <a:ext uri="{FF2B5EF4-FFF2-40B4-BE49-F238E27FC236}">
                <a16:creationId xmlns:a16="http://schemas.microsoft.com/office/drawing/2014/main" id="{DB46C588-F6DC-4EDF-F280-3D05C3A4A6FC}"/>
              </a:ext>
            </a:extLst>
          </p:cNvPr>
          <p:cNvSpPr>
            <a:spLocks noGrp="1"/>
          </p:cNvSpPr>
          <p:nvPr>
            <p:ph idx="1"/>
          </p:nvPr>
        </p:nvSpPr>
        <p:spPr/>
        <p:txBody>
          <a:bodyPr/>
          <a:lstStyle/>
          <a:p>
            <a:r>
              <a:rPr lang="en-US" altLang="zh-CN" dirty="0"/>
              <a:t>Class imbalance in FER</a:t>
            </a:r>
          </a:p>
          <a:p>
            <a:pPr marL="0" indent="0">
              <a:buNone/>
            </a:pPr>
            <a:endParaRPr lang="zh-CN" altLang="en-US" dirty="0"/>
          </a:p>
        </p:txBody>
      </p:sp>
      <p:pic>
        <p:nvPicPr>
          <p:cNvPr id="5" name="图片 4" descr="图表, 折线图&#10;&#10;描述已自动生成">
            <a:extLst>
              <a:ext uri="{FF2B5EF4-FFF2-40B4-BE49-F238E27FC236}">
                <a16:creationId xmlns:a16="http://schemas.microsoft.com/office/drawing/2014/main" id="{A8C337A5-6CEB-9C47-9E4E-5EC68CFCB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9377" y="1002143"/>
            <a:ext cx="3939122" cy="2383231"/>
          </a:xfrm>
          <a:prstGeom prst="rect">
            <a:avLst/>
          </a:prstGeom>
        </p:spPr>
      </p:pic>
    </p:spTree>
    <p:extLst>
      <p:ext uri="{BB962C8B-B14F-4D97-AF65-F5344CB8AC3E}">
        <p14:creationId xmlns:p14="http://schemas.microsoft.com/office/powerpoint/2010/main" val="26713641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1E4F78-F861-7809-B7BD-5CBFAA8CF432}"/>
              </a:ext>
            </a:extLst>
          </p:cNvPr>
          <p:cNvSpPr>
            <a:spLocks noGrp="1"/>
          </p:cNvSpPr>
          <p:nvPr>
            <p:ph type="title"/>
          </p:nvPr>
        </p:nvSpPr>
        <p:spPr>
          <a:xfrm>
            <a:off x="1557125" y="788102"/>
            <a:ext cx="6742813" cy="674938"/>
          </a:xfrm>
        </p:spPr>
        <p:txBody>
          <a:bodyPr>
            <a:normAutofit/>
          </a:bodyPr>
          <a:lstStyle/>
          <a:p>
            <a:r>
              <a:rPr lang="en-US" altLang="zh-CN" sz="1400" dirty="0"/>
              <a:t>Please refer to our paper and the project page for more details and analyses:</a:t>
            </a:r>
            <a:br>
              <a:rPr lang="en-US" altLang="zh-CN" sz="1400" dirty="0"/>
            </a:br>
            <a:r>
              <a:rPr lang="en-US" altLang="zh-CN" sz="1400" dirty="0">
                <a:hlinkClick r:id="rId3"/>
              </a:rPr>
              <a:t>https://www.danzeng.org/about/</a:t>
            </a:r>
            <a:r>
              <a:rPr lang="en-US" altLang="zh-CN" sz="1400" dirty="0"/>
              <a:t> , </a:t>
            </a:r>
            <a:r>
              <a:rPr lang="en-US" altLang="zh-CN" sz="1400" dirty="0">
                <a:hlinkClick r:id="rId4"/>
              </a:rPr>
              <a:t>https://github.com/danzeng1990/Face2Exp</a:t>
            </a:r>
            <a:r>
              <a:rPr lang="en-US" altLang="zh-CN" sz="1400" dirty="0"/>
              <a:t> </a:t>
            </a:r>
            <a:endParaRPr lang="zh-CN" altLang="en-US" sz="1400" dirty="0"/>
          </a:p>
        </p:txBody>
      </p:sp>
      <p:pic>
        <p:nvPicPr>
          <p:cNvPr id="6" name="内容占位符 5" descr="QR 代码&#10;&#10;描述已自动生成">
            <a:extLst>
              <a:ext uri="{FF2B5EF4-FFF2-40B4-BE49-F238E27FC236}">
                <a16:creationId xmlns:a16="http://schemas.microsoft.com/office/drawing/2014/main" id="{198235CA-CFB0-3F8C-3775-868214DEC410}"/>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4505747" y="1392700"/>
            <a:ext cx="1669970" cy="1669970"/>
          </a:xfrm>
          <a:ln>
            <a:noFill/>
          </a:ln>
        </p:spPr>
      </p:pic>
      <p:pic>
        <p:nvPicPr>
          <p:cNvPr id="8" name="图片 7" descr="QR 代码&#10;&#10;描述已自动生成">
            <a:extLst>
              <a:ext uri="{FF2B5EF4-FFF2-40B4-BE49-F238E27FC236}">
                <a16:creationId xmlns:a16="http://schemas.microsoft.com/office/drawing/2014/main" id="{5E5F07B3-227B-1FBF-6F84-10D0CF24757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37570" y="1392701"/>
            <a:ext cx="1669970" cy="1669970"/>
          </a:xfrm>
          <a:prstGeom prst="rect">
            <a:avLst/>
          </a:prstGeom>
        </p:spPr>
      </p:pic>
      <p:sp>
        <p:nvSpPr>
          <p:cNvPr id="9" name="文本框 8">
            <a:extLst>
              <a:ext uri="{FF2B5EF4-FFF2-40B4-BE49-F238E27FC236}">
                <a16:creationId xmlns:a16="http://schemas.microsoft.com/office/drawing/2014/main" id="{1E4E8BB2-5D65-00FB-93A2-0E995D45B0AD}"/>
              </a:ext>
            </a:extLst>
          </p:cNvPr>
          <p:cNvSpPr txBox="1"/>
          <p:nvPr/>
        </p:nvSpPr>
        <p:spPr>
          <a:xfrm>
            <a:off x="3110694" y="2922253"/>
            <a:ext cx="1369866" cy="276999"/>
          </a:xfrm>
          <a:prstGeom prst="rect">
            <a:avLst/>
          </a:prstGeom>
          <a:noFill/>
        </p:spPr>
        <p:txBody>
          <a:bodyPr wrap="square" rtlCol="0">
            <a:spAutoFit/>
          </a:bodyPr>
          <a:lstStyle/>
          <a:p>
            <a:pPr algn="ctr"/>
            <a:r>
              <a:rPr lang="en-US" altLang="zh-CN" sz="1200" dirty="0">
                <a:latin typeface="Arial" panose="020B0604020202020204" pitchFamily="34" charset="0"/>
                <a:cs typeface="Arial" panose="020B0604020202020204" pitchFamily="34" charset="0"/>
              </a:rPr>
              <a:t>Paper</a:t>
            </a:r>
            <a:endParaRPr lang="zh-CN" altLang="en-US" sz="1200" dirty="0">
              <a:latin typeface="Arial" panose="020B0604020202020204" pitchFamily="34" charset="0"/>
              <a:cs typeface="Arial" panose="020B0604020202020204" pitchFamily="34" charset="0"/>
            </a:endParaRPr>
          </a:p>
        </p:txBody>
      </p:sp>
      <p:sp>
        <p:nvSpPr>
          <p:cNvPr id="10" name="文本框 9">
            <a:extLst>
              <a:ext uri="{FF2B5EF4-FFF2-40B4-BE49-F238E27FC236}">
                <a16:creationId xmlns:a16="http://schemas.microsoft.com/office/drawing/2014/main" id="{050A0F77-45A6-F087-949D-F52D6548FAEE}"/>
              </a:ext>
            </a:extLst>
          </p:cNvPr>
          <p:cNvSpPr txBox="1"/>
          <p:nvPr/>
        </p:nvSpPr>
        <p:spPr>
          <a:xfrm>
            <a:off x="4663442" y="2922253"/>
            <a:ext cx="1413803" cy="276999"/>
          </a:xfrm>
          <a:prstGeom prst="rect">
            <a:avLst/>
          </a:prstGeom>
          <a:noFill/>
        </p:spPr>
        <p:txBody>
          <a:bodyPr wrap="square" rtlCol="0">
            <a:spAutoFit/>
          </a:bodyPr>
          <a:lstStyle/>
          <a:p>
            <a:pPr algn="ctr"/>
            <a:r>
              <a:rPr lang="en-US" altLang="zh-CN" sz="1200" dirty="0">
                <a:latin typeface="Arial" panose="020B0604020202020204" pitchFamily="34" charset="0"/>
                <a:cs typeface="Arial" panose="020B0604020202020204" pitchFamily="34" charset="0"/>
              </a:rPr>
              <a:t>Project page</a:t>
            </a:r>
            <a:endParaRPr lang="zh-CN" altLang="en-US" sz="1200" dirty="0">
              <a:latin typeface="Arial" panose="020B0604020202020204" pitchFamily="34" charset="0"/>
              <a:cs typeface="Arial" panose="020B0604020202020204" pitchFamily="34" charset="0"/>
            </a:endParaRPr>
          </a:p>
        </p:txBody>
      </p:sp>
      <p:sp>
        <p:nvSpPr>
          <p:cNvPr id="11" name="文本框 10">
            <a:extLst>
              <a:ext uri="{FF2B5EF4-FFF2-40B4-BE49-F238E27FC236}">
                <a16:creationId xmlns:a16="http://schemas.microsoft.com/office/drawing/2014/main" id="{8E8C4A09-8493-FB6D-4E42-2C3F5CD490E1}"/>
              </a:ext>
            </a:extLst>
          </p:cNvPr>
          <p:cNvSpPr txBox="1"/>
          <p:nvPr/>
        </p:nvSpPr>
        <p:spPr>
          <a:xfrm>
            <a:off x="2937570" y="3425484"/>
            <a:ext cx="3254938" cy="461665"/>
          </a:xfrm>
          <a:prstGeom prst="rect">
            <a:avLst/>
          </a:prstGeom>
          <a:noFill/>
        </p:spPr>
        <p:txBody>
          <a:bodyPr wrap="square" rtlCol="0">
            <a:spAutoFit/>
          </a:bodyPr>
          <a:lstStyle/>
          <a:p>
            <a:pPr algn="ctr"/>
            <a:r>
              <a:rPr lang="en-US" altLang="zh-CN" sz="2400" b="1" dirty="0">
                <a:latin typeface="Arial" panose="020B0604020202020204" pitchFamily="34" charset="0"/>
                <a:cs typeface="Arial" panose="020B0604020202020204" pitchFamily="34" charset="0"/>
              </a:rPr>
              <a:t>Thanks for attention</a:t>
            </a:r>
            <a:endParaRPr lang="zh-CN" altLang="en-US" sz="2400" b="1" dirty="0">
              <a:latin typeface="Arial" panose="020B0604020202020204" pitchFamily="34" charset="0"/>
              <a:cs typeface="Arial" panose="020B0604020202020204" pitchFamily="34" charset="0"/>
            </a:endParaRPr>
          </a:p>
        </p:txBody>
      </p:sp>
      <p:sp>
        <p:nvSpPr>
          <p:cNvPr id="12" name="文本框 11">
            <a:extLst>
              <a:ext uri="{FF2B5EF4-FFF2-40B4-BE49-F238E27FC236}">
                <a16:creationId xmlns:a16="http://schemas.microsoft.com/office/drawing/2014/main" id="{9CFFE35E-6821-4A0A-0AC6-F73DA762B497}"/>
              </a:ext>
            </a:extLst>
          </p:cNvPr>
          <p:cNvSpPr txBox="1"/>
          <p:nvPr/>
        </p:nvSpPr>
        <p:spPr>
          <a:xfrm>
            <a:off x="3110693" y="4016326"/>
            <a:ext cx="3254938" cy="338554"/>
          </a:xfrm>
          <a:prstGeom prst="rect">
            <a:avLst/>
          </a:prstGeom>
          <a:noFill/>
        </p:spPr>
        <p:txBody>
          <a:bodyPr wrap="square" rtlCol="0">
            <a:spAutoFit/>
          </a:bodyPr>
          <a:lstStyle/>
          <a:p>
            <a:r>
              <a:rPr lang="en-US" altLang="zh-CN" sz="1600" dirty="0">
                <a:latin typeface="Arial" panose="020B0604020202020204" pitchFamily="34" charset="0"/>
                <a:cs typeface="Arial" panose="020B0604020202020204" pitchFamily="34" charset="0"/>
              </a:rPr>
              <a:t>Contact: zengd@sustech.edu.cn</a:t>
            </a:r>
            <a:endParaRPr lang="zh-CN" altLang="en-US"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02834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413789-3853-77FA-2CAD-D4EEA88D26E9}"/>
              </a:ext>
            </a:extLst>
          </p:cNvPr>
          <p:cNvSpPr>
            <a:spLocks noGrp="1"/>
          </p:cNvSpPr>
          <p:nvPr>
            <p:ph type="title"/>
          </p:nvPr>
        </p:nvSpPr>
        <p:spPr/>
        <p:txBody>
          <a:bodyPr/>
          <a:lstStyle/>
          <a:p>
            <a:r>
              <a:rPr lang="en-US" altLang="zh-CN" dirty="0"/>
              <a:t>Challenges</a:t>
            </a:r>
            <a:endParaRPr lang="zh-CN" altLang="en-US" dirty="0"/>
          </a:p>
        </p:txBody>
      </p:sp>
      <p:sp>
        <p:nvSpPr>
          <p:cNvPr id="3" name="内容占位符 2">
            <a:extLst>
              <a:ext uri="{FF2B5EF4-FFF2-40B4-BE49-F238E27FC236}">
                <a16:creationId xmlns:a16="http://schemas.microsoft.com/office/drawing/2014/main" id="{DB46C588-F6DC-4EDF-F280-3D05C3A4A6FC}"/>
              </a:ext>
            </a:extLst>
          </p:cNvPr>
          <p:cNvSpPr>
            <a:spLocks noGrp="1"/>
          </p:cNvSpPr>
          <p:nvPr>
            <p:ph idx="1"/>
          </p:nvPr>
        </p:nvSpPr>
        <p:spPr/>
        <p:txBody>
          <a:bodyPr/>
          <a:lstStyle/>
          <a:p>
            <a:r>
              <a:rPr lang="en-US" altLang="zh-CN" dirty="0"/>
              <a:t>Class imbalance in FER</a:t>
            </a:r>
          </a:p>
        </p:txBody>
      </p:sp>
      <p:pic>
        <p:nvPicPr>
          <p:cNvPr id="5" name="图片 4" descr="图表, 折线图&#10;&#10;描述已自动生成">
            <a:extLst>
              <a:ext uri="{FF2B5EF4-FFF2-40B4-BE49-F238E27FC236}">
                <a16:creationId xmlns:a16="http://schemas.microsoft.com/office/drawing/2014/main" id="{A8C337A5-6CEB-9C47-9E4E-5EC68CFCB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9377" y="1002143"/>
            <a:ext cx="3939122" cy="2383231"/>
          </a:xfrm>
          <a:prstGeom prst="rect">
            <a:avLst/>
          </a:prstGeom>
        </p:spPr>
      </p:pic>
      <p:pic>
        <p:nvPicPr>
          <p:cNvPr id="6" name="图片 5" descr="穿着西装的男人的头像&#10;&#10;描述已自动生成">
            <a:extLst>
              <a:ext uri="{FF2B5EF4-FFF2-40B4-BE49-F238E27FC236}">
                <a16:creationId xmlns:a16="http://schemas.microsoft.com/office/drawing/2014/main" id="{AD14F18F-FE30-52CF-0D02-3117393F9A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3201" y="3269413"/>
            <a:ext cx="871944" cy="871944"/>
          </a:xfrm>
          <a:prstGeom prst="rect">
            <a:avLst/>
          </a:prstGeom>
        </p:spPr>
      </p:pic>
    </p:spTree>
    <p:extLst>
      <p:ext uri="{BB962C8B-B14F-4D97-AF65-F5344CB8AC3E}">
        <p14:creationId xmlns:p14="http://schemas.microsoft.com/office/powerpoint/2010/main" val="3577793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413789-3853-77FA-2CAD-D4EEA88D26E9}"/>
              </a:ext>
            </a:extLst>
          </p:cNvPr>
          <p:cNvSpPr>
            <a:spLocks noGrp="1"/>
          </p:cNvSpPr>
          <p:nvPr>
            <p:ph type="title"/>
          </p:nvPr>
        </p:nvSpPr>
        <p:spPr/>
        <p:txBody>
          <a:bodyPr/>
          <a:lstStyle/>
          <a:p>
            <a:r>
              <a:rPr lang="en-US" altLang="zh-CN" dirty="0"/>
              <a:t>Challenges</a:t>
            </a:r>
            <a:endParaRPr lang="zh-CN" altLang="en-US" dirty="0"/>
          </a:p>
        </p:txBody>
      </p:sp>
      <p:sp>
        <p:nvSpPr>
          <p:cNvPr id="3" name="内容占位符 2">
            <a:extLst>
              <a:ext uri="{FF2B5EF4-FFF2-40B4-BE49-F238E27FC236}">
                <a16:creationId xmlns:a16="http://schemas.microsoft.com/office/drawing/2014/main" id="{DB46C588-F6DC-4EDF-F280-3D05C3A4A6FC}"/>
              </a:ext>
            </a:extLst>
          </p:cNvPr>
          <p:cNvSpPr>
            <a:spLocks noGrp="1"/>
          </p:cNvSpPr>
          <p:nvPr>
            <p:ph idx="1"/>
          </p:nvPr>
        </p:nvSpPr>
        <p:spPr/>
        <p:txBody>
          <a:bodyPr/>
          <a:lstStyle/>
          <a:p>
            <a:r>
              <a:rPr lang="en-US" altLang="zh-CN" dirty="0"/>
              <a:t>Class imbalance in FER</a:t>
            </a:r>
          </a:p>
          <a:p>
            <a:r>
              <a:rPr lang="en-US" altLang="zh-CN" dirty="0"/>
              <a:t>Existing solutions</a:t>
            </a:r>
          </a:p>
          <a:p>
            <a:pPr lvl="1"/>
            <a:r>
              <a:rPr lang="en-US" altLang="zh-CN" dirty="0"/>
              <a:t>Deep model design</a:t>
            </a:r>
          </a:p>
          <a:p>
            <a:pPr lvl="1"/>
            <a:r>
              <a:rPr lang="en-US" altLang="zh-CN" dirty="0"/>
              <a:t>Add side information</a:t>
            </a:r>
          </a:p>
          <a:p>
            <a:pPr lvl="1"/>
            <a:r>
              <a:rPr lang="en-US" altLang="zh-CN" dirty="0"/>
              <a:t>Remove ambiguous samples</a:t>
            </a:r>
            <a:endParaRPr lang="zh-CN" altLang="en-US" dirty="0"/>
          </a:p>
        </p:txBody>
      </p:sp>
      <p:pic>
        <p:nvPicPr>
          <p:cNvPr id="5" name="图片 4" descr="图表, 折线图&#10;&#10;描述已自动生成">
            <a:extLst>
              <a:ext uri="{FF2B5EF4-FFF2-40B4-BE49-F238E27FC236}">
                <a16:creationId xmlns:a16="http://schemas.microsoft.com/office/drawing/2014/main" id="{A8C337A5-6CEB-9C47-9E4E-5EC68CFCB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9377" y="1002143"/>
            <a:ext cx="3939122" cy="2383231"/>
          </a:xfrm>
          <a:prstGeom prst="rect">
            <a:avLst/>
          </a:prstGeom>
        </p:spPr>
      </p:pic>
      <p:pic>
        <p:nvPicPr>
          <p:cNvPr id="6" name="图片 5" descr="穿着西装的男人的头像&#10;&#10;描述已自动生成">
            <a:extLst>
              <a:ext uri="{FF2B5EF4-FFF2-40B4-BE49-F238E27FC236}">
                <a16:creationId xmlns:a16="http://schemas.microsoft.com/office/drawing/2014/main" id="{AD14F18F-FE30-52CF-0D02-3117393F9A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3201" y="3269413"/>
            <a:ext cx="871944" cy="871944"/>
          </a:xfrm>
          <a:prstGeom prst="rect">
            <a:avLst/>
          </a:prstGeom>
        </p:spPr>
      </p:pic>
    </p:spTree>
    <p:extLst>
      <p:ext uri="{BB962C8B-B14F-4D97-AF65-F5344CB8AC3E}">
        <p14:creationId xmlns:p14="http://schemas.microsoft.com/office/powerpoint/2010/main" val="2313824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413789-3853-77FA-2CAD-D4EEA88D26E9}"/>
              </a:ext>
            </a:extLst>
          </p:cNvPr>
          <p:cNvSpPr>
            <a:spLocks noGrp="1"/>
          </p:cNvSpPr>
          <p:nvPr>
            <p:ph type="title"/>
          </p:nvPr>
        </p:nvSpPr>
        <p:spPr/>
        <p:txBody>
          <a:bodyPr/>
          <a:lstStyle/>
          <a:p>
            <a:r>
              <a:rPr lang="en-US" altLang="zh-CN" dirty="0"/>
              <a:t>Challenges</a:t>
            </a:r>
            <a:endParaRPr lang="zh-CN" altLang="en-US" dirty="0"/>
          </a:p>
        </p:txBody>
      </p:sp>
      <p:sp>
        <p:nvSpPr>
          <p:cNvPr id="3" name="内容占位符 2">
            <a:extLst>
              <a:ext uri="{FF2B5EF4-FFF2-40B4-BE49-F238E27FC236}">
                <a16:creationId xmlns:a16="http://schemas.microsoft.com/office/drawing/2014/main" id="{DB46C588-F6DC-4EDF-F280-3D05C3A4A6FC}"/>
              </a:ext>
            </a:extLst>
          </p:cNvPr>
          <p:cNvSpPr>
            <a:spLocks noGrp="1"/>
          </p:cNvSpPr>
          <p:nvPr>
            <p:ph idx="1"/>
          </p:nvPr>
        </p:nvSpPr>
        <p:spPr/>
        <p:txBody>
          <a:bodyPr/>
          <a:lstStyle/>
          <a:p>
            <a:r>
              <a:rPr lang="en-US" altLang="zh-CN" dirty="0"/>
              <a:t>Class imbalance in FER</a:t>
            </a:r>
          </a:p>
          <a:p>
            <a:r>
              <a:rPr lang="en-US" altLang="zh-CN" dirty="0"/>
              <a:t>Existing solutions</a:t>
            </a:r>
          </a:p>
          <a:p>
            <a:pPr lvl="1"/>
            <a:r>
              <a:rPr lang="en-US" altLang="zh-CN" dirty="0"/>
              <a:t>Deep model design</a:t>
            </a:r>
          </a:p>
          <a:p>
            <a:pPr lvl="1"/>
            <a:r>
              <a:rPr lang="en-US" altLang="zh-CN" dirty="0"/>
              <a:t>Add side information</a:t>
            </a:r>
          </a:p>
          <a:p>
            <a:pPr lvl="1"/>
            <a:r>
              <a:rPr lang="en-US" altLang="zh-CN" dirty="0"/>
              <a:t>Remove ambiguous samples</a:t>
            </a:r>
            <a:endParaRPr lang="zh-CN" altLang="en-US" dirty="0"/>
          </a:p>
          <a:p>
            <a:r>
              <a:rPr lang="en-US" altLang="zh-CN" dirty="0"/>
              <a:t>Our solution</a:t>
            </a:r>
          </a:p>
          <a:p>
            <a:pPr lvl="1"/>
            <a:r>
              <a:rPr lang="en-US" altLang="zh-CN" dirty="0"/>
              <a:t>Utilize large unlabeled FR datasets to enhance FER</a:t>
            </a:r>
          </a:p>
          <a:p>
            <a:pPr lvl="1"/>
            <a:endParaRPr lang="zh-CN" altLang="en-US" dirty="0"/>
          </a:p>
        </p:txBody>
      </p:sp>
      <p:pic>
        <p:nvPicPr>
          <p:cNvPr id="5" name="图片 4" descr="图表, 折线图&#10;&#10;描述已自动生成">
            <a:extLst>
              <a:ext uri="{FF2B5EF4-FFF2-40B4-BE49-F238E27FC236}">
                <a16:creationId xmlns:a16="http://schemas.microsoft.com/office/drawing/2014/main" id="{A8C337A5-6CEB-9C47-9E4E-5EC68CFCB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9377" y="1002143"/>
            <a:ext cx="3939122" cy="2383231"/>
          </a:xfrm>
          <a:prstGeom prst="rect">
            <a:avLst/>
          </a:prstGeom>
        </p:spPr>
      </p:pic>
      <p:pic>
        <p:nvPicPr>
          <p:cNvPr id="6" name="图片 5" descr="穿着西装的男人的头像&#10;&#10;描述已自动生成">
            <a:extLst>
              <a:ext uri="{FF2B5EF4-FFF2-40B4-BE49-F238E27FC236}">
                <a16:creationId xmlns:a16="http://schemas.microsoft.com/office/drawing/2014/main" id="{AD14F18F-FE30-52CF-0D02-3117393F9A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3201" y="3269413"/>
            <a:ext cx="871944" cy="871944"/>
          </a:xfrm>
          <a:prstGeom prst="rect">
            <a:avLst/>
          </a:prstGeom>
        </p:spPr>
      </p:pic>
    </p:spTree>
    <p:extLst>
      <p:ext uri="{BB962C8B-B14F-4D97-AF65-F5344CB8AC3E}">
        <p14:creationId xmlns:p14="http://schemas.microsoft.com/office/powerpoint/2010/main" val="1380779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413789-3853-77FA-2CAD-D4EEA88D26E9}"/>
              </a:ext>
            </a:extLst>
          </p:cNvPr>
          <p:cNvSpPr>
            <a:spLocks noGrp="1"/>
          </p:cNvSpPr>
          <p:nvPr>
            <p:ph type="title"/>
          </p:nvPr>
        </p:nvSpPr>
        <p:spPr/>
        <p:txBody>
          <a:bodyPr/>
          <a:lstStyle/>
          <a:p>
            <a:r>
              <a:rPr lang="en-US" altLang="zh-CN" dirty="0"/>
              <a:t>Challenges</a:t>
            </a:r>
            <a:endParaRPr lang="zh-CN" altLang="en-US" dirty="0"/>
          </a:p>
        </p:txBody>
      </p:sp>
      <p:sp>
        <p:nvSpPr>
          <p:cNvPr id="3" name="内容占位符 2">
            <a:extLst>
              <a:ext uri="{FF2B5EF4-FFF2-40B4-BE49-F238E27FC236}">
                <a16:creationId xmlns:a16="http://schemas.microsoft.com/office/drawing/2014/main" id="{DB46C588-F6DC-4EDF-F280-3D05C3A4A6FC}"/>
              </a:ext>
            </a:extLst>
          </p:cNvPr>
          <p:cNvSpPr>
            <a:spLocks noGrp="1"/>
          </p:cNvSpPr>
          <p:nvPr>
            <p:ph idx="1"/>
          </p:nvPr>
        </p:nvSpPr>
        <p:spPr/>
        <p:txBody>
          <a:bodyPr/>
          <a:lstStyle/>
          <a:p>
            <a:r>
              <a:rPr lang="en-US" altLang="zh-CN" dirty="0"/>
              <a:t>Class imbalance in FER</a:t>
            </a:r>
          </a:p>
          <a:p>
            <a:r>
              <a:rPr lang="en-US" altLang="zh-CN" dirty="0"/>
              <a:t>Distribution mismatch </a:t>
            </a:r>
          </a:p>
        </p:txBody>
      </p:sp>
      <p:pic>
        <p:nvPicPr>
          <p:cNvPr id="5" name="图片 4" descr="图表, 折线图&#10;&#10;描述已自动生成">
            <a:extLst>
              <a:ext uri="{FF2B5EF4-FFF2-40B4-BE49-F238E27FC236}">
                <a16:creationId xmlns:a16="http://schemas.microsoft.com/office/drawing/2014/main" id="{A8C337A5-6CEB-9C47-9E4E-5EC68CFCB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9377" y="1002143"/>
            <a:ext cx="3939122" cy="2383231"/>
          </a:xfrm>
          <a:prstGeom prst="rect">
            <a:avLst/>
          </a:prstGeom>
        </p:spPr>
      </p:pic>
      <p:pic>
        <p:nvPicPr>
          <p:cNvPr id="7" name="图片 6" descr="图表, 条形图&#10;&#10;描述已自动生成">
            <a:extLst>
              <a:ext uri="{FF2B5EF4-FFF2-40B4-BE49-F238E27FC236}">
                <a16:creationId xmlns:a16="http://schemas.microsoft.com/office/drawing/2014/main" id="{1AB069C3-0EAD-A9FC-ACE4-2143750629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5400" y="2322632"/>
            <a:ext cx="3743977" cy="2259296"/>
          </a:xfrm>
          <a:prstGeom prst="rect">
            <a:avLst/>
          </a:prstGeom>
        </p:spPr>
      </p:pic>
    </p:spTree>
    <p:extLst>
      <p:ext uri="{BB962C8B-B14F-4D97-AF65-F5344CB8AC3E}">
        <p14:creationId xmlns:p14="http://schemas.microsoft.com/office/powerpoint/2010/main" val="41549953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413789-3853-77FA-2CAD-D4EEA88D26E9}"/>
              </a:ext>
            </a:extLst>
          </p:cNvPr>
          <p:cNvSpPr>
            <a:spLocks noGrp="1"/>
          </p:cNvSpPr>
          <p:nvPr>
            <p:ph type="title"/>
          </p:nvPr>
        </p:nvSpPr>
        <p:spPr/>
        <p:txBody>
          <a:bodyPr/>
          <a:lstStyle/>
          <a:p>
            <a:r>
              <a:rPr lang="en-US" altLang="zh-CN" dirty="0"/>
              <a:t>Challenges</a:t>
            </a:r>
            <a:endParaRPr lang="zh-CN" altLang="en-US" dirty="0"/>
          </a:p>
        </p:txBody>
      </p:sp>
      <p:sp>
        <p:nvSpPr>
          <p:cNvPr id="3" name="内容占位符 2">
            <a:extLst>
              <a:ext uri="{FF2B5EF4-FFF2-40B4-BE49-F238E27FC236}">
                <a16:creationId xmlns:a16="http://schemas.microsoft.com/office/drawing/2014/main" id="{DB46C588-F6DC-4EDF-F280-3D05C3A4A6FC}"/>
              </a:ext>
            </a:extLst>
          </p:cNvPr>
          <p:cNvSpPr>
            <a:spLocks noGrp="1"/>
          </p:cNvSpPr>
          <p:nvPr>
            <p:ph idx="1"/>
          </p:nvPr>
        </p:nvSpPr>
        <p:spPr/>
        <p:txBody>
          <a:bodyPr/>
          <a:lstStyle/>
          <a:p>
            <a:r>
              <a:rPr lang="en-US" altLang="zh-CN" dirty="0"/>
              <a:t>Class imbalance in FER</a:t>
            </a:r>
          </a:p>
          <a:p>
            <a:r>
              <a:rPr lang="en-US" altLang="zh-CN" dirty="0"/>
              <a:t>Distribution mismatch </a:t>
            </a:r>
          </a:p>
        </p:txBody>
      </p:sp>
      <p:pic>
        <p:nvPicPr>
          <p:cNvPr id="5" name="图片 4" descr="图表, 折线图&#10;&#10;描述已自动生成">
            <a:extLst>
              <a:ext uri="{FF2B5EF4-FFF2-40B4-BE49-F238E27FC236}">
                <a16:creationId xmlns:a16="http://schemas.microsoft.com/office/drawing/2014/main" id="{A8C337A5-6CEB-9C47-9E4E-5EC68CFCB0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9377" y="1002143"/>
            <a:ext cx="3939122" cy="2383231"/>
          </a:xfrm>
          <a:prstGeom prst="rect">
            <a:avLst/>
          </a:prstGeom>
        </p:spPr>
      </p:pic>
      <p:pic>
        <p:nvPicPr>
          <p:cNvPr id="7" name="图片 6" descr="图表, 条形图&#10;&#10;描述已自动生成">
            <a:extLst>
              <a:ext uri="{FF2B5EF4-FFF2-40B4-BE49-F238E27FC236}">
                <a16:creationId xmlns:a16="http://schemas.microsoft.com/office/drawing/2014/main" id="{1AB069C3-0EAD-A9FC-ACE4-2143750629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5400" y="2322632"/>
            <a:ext cx="3743977" cy="2259296"/>
          </a:xfrm>
          <a:prstGeom prst="rect">
            <a:avLst/>
          </a:prstGeom>
        </p:spPr>
      </p:pic>
      <p:pic>
        <p:nvPicPr>
          <p:cNvPr id="6" name="图片 5" descr="男人的照片放在一起&#10;&#10;描述已自动生成">
            <a:extLst>
              <a:ext uri="{FF2B5EF4-FFF2-40B4-BE49-F238E27FC236}">
                <a16:creationId xmlns:a16="http://schemas.microsoft.com/office/drawing/2014/main" id="{3489AB3A-B66D-CD56-1C6B-81BC6D405F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77271" y="3050088"/>
            <a:ext cx="3743978" cy="1395931"/>
          </a:xfrm>
          <a:prstGeom prst="rect">
            <a:avLst/>
          </a:prstGeom>
        </p:spPr>
      </p:pic>
      <p:sp>
        <p:nvSpPr>
          <p:cNvPr id="8" name="文本框 7">
            <a:extLst>
              <a:ext uri="{FF2B5EF4-FFF2-40B4-BE49-F238E27FC236}">
                <a16:creationId xmlns:a16="http://schemas.microsoft.com/office/drawing/2014/main" id="{8715CD4C-2215-E57A-5668-A53E0C80287B}"/>
              </a:ext>
            </a:extLst>
          </p:cNvPr>
          <p:cNvSpPr txBox="1"/>
          <p:nvPr/>
        </p:nvSpPr>
        <p:spPr>
          <a:xfrm>
            <a:off x="4831922" y="4387192"/>
            <a:ext cx="656380" cy="230832"/>
          </a:xfrm>
          <a:prstGeom prst="rect">
            <a:avLst/>
          </a:prstGeom>
          <a:noFill/>
        </p:spPr>
        <p:txBody>
          <a:bodyPr wrap="square" rtlCol="0">
            <a:spAutoFit/>
          </a:bodyPr>
          <a:lstStyle/>
          <a:p>
            <a:pPr algn="ctr"/>
            <a:r>
              <a:rPr lang="en-US" altLang="zh-CN" sz="900" dirty="0"/>
              <a:t>Anger</a:t>
            </a:r>
            <a:endParaRPr lang="zh-CN" altLang="en-US" sz="900" dirty="0"/>
          </a:p>
        </p:txBody>
      </p:sp>
      <p:sp>
        <p:nvSpPr>
          <p:cNvPr id="9" name="文本框 8">
            <a:extLst>
              <a:ext uri="{FF2B5EF4-FFF2-40B4-BE49-F238E27FC236}">
                <a16:creationId xmlns:a16="http://schemas.microsoft.com/office/drawing/2014/main" id="{151DDF55-2178-1374-1A62-6DF415DBB420}"/>
              </a:ext>
            </a:extLst>
          </p:cNvPr>
          <p:cNvSpPr txBox="1"/>
          <p:nvPr/>
        </p:nvSpPr>
        <p:spPr>
          <a:xfrm>
            <a:off x="5526423" y="4387192"/>
            <a:ext cx="656380" cy="230832"/>
          </a:xfrm>
          <a:prstGeom prst="rect">
            <a:avLst/>
          </a:prstGeom>
          <a:noFill/>
        </p:spPr>
        <p:txBody>
          <a:bodyPr wrap="square" rtlCol="0">
            <a:spAutoFit/>
          </a:bodyPr>
          <a:lstStyle/>
          <a:p>
            <a:pPr algn="ctr"/>
            <a:r>
              <a:rPr lang="en-US" altLang="zh-CN" sz="900" dirty="0"/>
              <a:t>Contempt</a:t>
            </a:r>
            <a:endParaRPr lang="zh-CN" altLang="en-US" sz="900" dirty="0"/>
          </a:p>
        </p:txBody>
      </p:sp>
      <p:sp>
        <p:nvSpPr>
          <p:cNvPr id="10" name="文本框 9">
            <a:extLst>
              <a:ext uri="{FF2B5EF4-FFF2-40B4-BE49-F238E27FC236}">
                <a16:creationId xmlns:a16="http://schemas.microsoft.com/office/drawing/2014/main" id="{0417217F-772A-56FC-124F-9A319FF9C379}"/>
              </a:ext>
            </a:extLst>
          </p:cNvPr>
          <p:cNvSpPr txBox="1"/>
          <p:nvPr/>
        </p:nvSpPr>
        <p:spPr>
          <a:xfrm>
            <a:off x="6220924" y="4387192"/>
            <a:ext cx="656380" cy="230832"/>
          </a:xfrm>
          <a:prstGeom prst="rect">
            <a:avLst/>
          </a:prstGeom>
          <a:noFill/>
        </p:spPr>
        <p:txBody>
          <a:bodyPr wrap="square" rtlCol="0">
            <a:spAutoFit/>
          </a:bodyPr>
          <a:lstStyle/>
          <a:p>
            <a:pPr algn="ctr"/>
            <a:r>
              <a:rPr lang="en-US" altLang="zh-CN" sz="900" dirty="0"/>
              <a:t>Disgust</a:t>
            </a:r>
            <a:endParaRPr lang="zh-CN" altLang="en-US" sz="900" dirty="0"/>
          </a:p>
        </p:txBody>
      </p:sp>
      <p:sp>
        <p:nvSpPr>
          <p:cNvPr id="11" name="文本框 10">
            <a:extLst>
              <a:ext uri="{FF2B5EF4-FFF2-40B4-BE49-F238E27FC236}">
                <a16:creationId xmlns:a16="http://schemas.microsoft.com/office/drawing/2014/main" id="{6EC99277-F840-BAAB-DF61-787FC8427960}"/>
              </a:ext>
            </a:extLst>
          </p:cNvPr>
          <p:cNvSpPr txBox="1"/>
          <p:nvPr/>
        </p:nvSpPr>
        <p:spPr>
          <a:xfrm>
            <a:off x="6915425" y="4387192"/>
            <a:ext cx="656380" cy="230832"/>
          </a:xfrm>
          <a:prstGeom prst="rect">
            <a:avLst/>
          </a:prstGeom>
          <a:noFill/>
        </p:spPr>
        <p:txBody>
          <a:bodyPr wrap="square" rtlCol="0">
            <a:spAutoFit/>
          </a:bodyPr>
          <a:lstStyle/>
          <a:p>
            <a:pPr algn="ctr"/>
            <a:r>
              <a:rPr lang="en-US" altLang="zh-CN" sz="900" dirty="0"/>
              <a:t>Sad</a:t>
            </a:r>
            <a:endParaRPr lang="zh-CN" altLang="en-US" sz="900" dirty="0"/>
          </a:p>
        </p:txBody>
      </p:sp>
    </p:spTree>
    <p:extLst>
      <p:ext uri="{BB962C8B-B14F-4D97-AF65-F5344CB8AC3E}">
        <p14:creationId xmlns:p14="http://schemas.microsoft.com/office/powerpoint/2010/main" val="708713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5D656F-E889-2D36-E09F-72196DAE2EE6}"/>
              </a:ext>
            </a:extLst>
          </p:cNvPr>
          <p:cNvSpPr>
            <a:spLocks noGrp="1"/>
          </p:cNvSpPr>
          <p:nvPr>
            <p:ph type="title"/>
          </p:nvPr>
        </p:nvSpPr>
        <p:spPr/>
        <p:txBody>
          <a:bodyPr/>
          <a:lstStyle/>
          <a:p>
            <a:r>
              <a:rPr lang="en-US" altLang="zh-CN" dirty="0"/>
              <a:t>Motivation</a:t>
            </a:r>
            <a:endParaRPr lang="zh-CN" altLang="en-US" dirty="0"/>
          </a:p>
        </p:txBody>
      </p:sp>
      <p:sp>
        <p:nvSpPr>
          <p:cNvPr id="3" name="内容占位符 2">
            <a:extLst>
              <a:ext uri="{FF2B5EF4-FFF2-40B4-BE49-F238E27FC236}">
                <a16:creationId xmlns:a16="http://schemas.microsoft.com/office/drawing/2014/main" id="{1FBC46A8-E5CD-6F11-0E82-6EDBC477EA83}"/>
              </a:ext>
            </a:extLst>
          </p:cNvPr>
          <p:cNvSpPr>
            <a:spLocks noGrp="1"/>
          </p:cNvSpPr>
          <p:nvPr>
            <p:ph idx="1"/>
          </p:nvPr>
        </p:nvSpPr>
        <p:spPr/>
        <p:txBody>
          <a:bodyPr>
            <a:normAutofit/>
          </a:bodyPr>
          <a:lstStyle/>
          <a:p>
            <a:pPr>
              <a:spcAft>
                <a:spcPts val="600"/>
              </a:spcAft>
            </a:pPr>
            <a:r>
              <a:rPr lang="en-US" altLang="zh-CN" dirty="0"/>
              <a:t>Learn prior expression knowledge from class balanced FER data </a:t>
            </a:r>
          </a:p>
          <a:p>
            <a:pPr>
              <a:spcAft>
                <a:spcPts val="600"/>
              </a:spcAft>
            </a:pPr>
            <a:r>
              <a:rPr lang="en-US" altLang="zh-CN" dirty="0"/>
              <a:t>Learn rich expression knowledge from large unlabeled FR data</a:t>
            </a:r>
          </a:p>
          <a:p>
            <a:pPr>
              <a:spcAft>
                <a:spcPts val="600"/>
              </a:spcAft>
            </a:pPr>
            <a:r>
              <a:rPr lang="en-US" altLang="zh-CN" dirty="0"/>
              <a:t>Circuit feedback mechanism </a:t>
            </a:r>
            <a:endParaRPr lang="zh-CN" altLang="en-US" dirty="0"/>
          </a:p>
        </p:txBody>
      </p:sp>
    </p:spTree>
    <p:extLst>
      <p:ext uri="{BB962C8B-B14F-4D97-AF65-F5344CB8AC3E}">
        <p14:creationId xmlns:p14="http://schemas.microsoft.com/office/powerpoint/2010/main" val="26490961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图示&#10;&#10;描述已自动生成">
            <a:extLst>
              <a:ext uri="{FF2B5EF4-FFF2-40B4-BE49-F238E27FC236}">
                <a16:creationId xmlns:a16="http://schemas.microsoft.com/office/drawing/2014/main" id="{C705E826-BF2D-8BA5-42AA-BDED67F8C1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1566" y="1115122"/>
            <a:ext cx="7200000" cy="3465391"/>
          </a:xfrm>
          <a:prstGeom prst="rect">
            <a:avLst/>
          </a:prstGeom>
        </p:spPr>
      </p:pic>
      <p:sp>
        <p:nvSpPr>
          <p:cNvPr id="2" name="标题 1">
            <a:extLst>
              <a:ext uri="{FF2B5EF4-FFF2-40B4-BE49-F238E27FC236}">
                <a16:creationId xmlns:a16="http://schemas.microsoft.com/office/drawing/2014/main" id="{0B6DFEDE-079E-A655-8547-7E96266AC9AE}"/>
              </a:ext>
            </a:extLst>
          </p:cNvPr>
          <p:cNvSpPr>
            <a:spLocks noGrp="1"/>
          </p:cNvSpPr>
          <p:nvPr>
            <p:ph type="title"/>
          </p:nvPr>
        </p:nvSpPr>
        <p:spPr/>
        <p:txBody>
          <a:bodyPr/>
          <a:lstStyle/>
          <a:p>
            <a:r>
              <a:rPr lang="en-US" altLang="zh-CN"/>
              <a:t>Meta-Face2Exp</a:t>
            </a:r>
            <a:endParaRPr lang="zh-CN" altLang="en-US" dirty="0"/>
          </a:p>
        </p:txBody>
      </p:sp>
    </p:spTree>
    <p:extLst>
      <p:ext uri="{BB962C8B-B14F-4D97-AF65-F5344CB8AC3E}">
        <p14:creationId xmlns:p14="http://schemas.microsoft.com/office/powerpoint/2010/main" val="4286984779"/>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1751</TotalTime>
  <Words>1218</Words>
  <Application>Microsoft Office PowerPoint</Application>
  <PresentationFormat>全屏显示(16:9)</PresentationFormat>
  <Paragraphs>185</Paragraphs>
  <Slides>20</Slides>
  <Notes>20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20</vt:i4>
      </vt:variant>
    </vt:vector>
  </HeadingPairs>
  <TitlesOfParts>
    <vt:vector size="26" baseType="lpstr">
      <vt:lpstr>等线</vt:lpstr>
      <vt:lpstr>Arial</vt:lpstr>
      <vt:lpstr>Calibri</vt:lpstr>
      <vt:lpstr>Calibri Light</vt:lpstr>
      <vt:lpstr>Cambria Math</vt:lpstr>
      <vt:lpstr>Office 主题​​</vt:lpstr>
      <vt:lpstr>Face2Exp: Combating Data Biases for Facial Expression Recognition</vt:lpstr>
      <vt:lpstr>Challenges</vt:lpstr>
      <vt:lpstr>Challenges</vt:lpstr>
      <vt:lpstr>Challenges</vt:lpstr>
      <vt:lpstr>Challenges</vt:lpstr>
      <vt:lpstr>Challenges</vt:lpstr>
      <vt:lpstr>Challenges</vt:lpstr>
      <vt:lpstr>Motivation</vt:lpstr>
      <vt:lpstr>Meta-Face2Exp</vt:lpstr>
      <vt:lpstr>Meta-Face2Exp</vt:lpstr>
      <vt:lpstr>Meta-Face2Exp</vt:lpstr>
      <vt:lpstr>Meta-Face2Exp</vt:lpstr>
      <vt:lpstr>De-biased mechanism</vt:lpstr>
      <vt:lpstr>De-biased mechanism</vt:lpstr>
      <vt:lpstr>De-biased mechanism</vt:lpstr>
      <vt:lpstr>Evaluation on class imbalance</vt:lpstr>
      <vt:lpstr>Evaluation on class imbalance</vt:lpstr>
      <vt:lpstr>Evaluation on class imbalance</vt:lpstr>
      <vt:lpstr>Conclusions</vt:lpstr>
      <vt:lpstr>Please refer to our paper and the project page for more details and analyses: https://www.danzeng.org/about/ , https://github.com/danzeng1990/Face2Exp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zeng dan</dc:creator>
  <cp:lastModifiedBy>zeng dan</cp:lastModifiedBy>
  <cp:revision>130</cp:revision>
  <dcterms:created xsi:type="dcterms:W3CDTF">2022-05-25T02:54:38Z</dcterms:created>
  <dcterms:modified xsi:type="dcterms:W3CDTF">2022-05-28T06:01:14Z</dcterms:modified>
</cp:coreProperties>
</file>

<file path=docProps/thumbnail.jpeg>
</file>